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4" r:id="rId4"/>
    <p:sldId id="278" r:id="rId5"/>
    <p:sldId id="281" r:id="rId6"/>
    <p:sldId id="259" r:id="rId7"/>
    <p:sldId id="266" r:id="rId8"/>
    <p:sldId id="311" r:id="rId9"/>
    <p:sldId id="312" r:id="rId10"/>
    <p:sldId id="313" r:id="rId11"/>
    <p:sldId id="302" r:id="rId12"/>
    <p:sldId id="304" r:id="rId13"/>
    <p:sldId id="303" r:id="rId14"/>
    <p:sldId id="288" r:id="rId15"/>
    <p:sldId id="308" r:id="rId16"/>
    <p:sldId id="309" r:id="rId17"/>
    <p:sldId id="306" r:id="rId18"/>
    <p:sldId id="307" r:id="rId19"/>
    <p:sldId id="310" r:id="rId20"/>
    <p:sldId id="293" r:id="rId21"/>
    <p:sldId id="272" r:id="rId22"/>
    <p:sldId id="292" r:id="rId23"/>
    <p:sldId id="274" r:id="rId24"/>
    <p:sldId id="267" r:id="rId25"/>
    <p:sldId id="265" r:id="rId26"/>
    <p:sldId id="314" r:id="rId27"/>
    <p:sldId id="275" r:id="rId28"/>
    <p:sldId id="277" r:id="rId29"/>
    <p:sldId id="298"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Sheet1!$C$2</c:f>
              <c:strCache>
                <c:ptCount val="1"/>
                <c:pt idx="0">
                  <c:v>Mean</c:v>
                </c:pt>
              </c:strCache>
            </c:strRef>
          </c:tx>
          <c:spPr>
            <a:ln w="28575">
              <a:noFill/>
            </a:ln>
          </c:spPr>
          <c:marker>
            <c:symbol val="diamond"/>
            <c:size val="12"/>
            <c:spPr>
              <a:ln w="19050"/>
            </c:spPr>
          </c:marker>
          <c:dPt>
            <c:idx val="0"/>
            <c:marker>
              <c:spPr>
                <a:solidFill>
                  <a:srgbClr val="6482C3"/>
                </a:solidFill>
                <a:ln w="19050">
                  <a:noFill/>
                </a:ln>
              </c:spPr>
            </c:marker>
            <c:bubble3D val="0"/>
          </c:dPt>
          <c:dPt>
            <c:idx val="1"/>
            <c:marker>
              <c:spPr>
                <a:solidFill>
                  <a:srgbClr val="43AC99"/>
                </a:solidFill>
                <a:ln w="19050">
                  <a:noFill/>
                </a:ln>
              </c:spPr>
            </c:marker>
            <c:bubble3D val="0"/>
          </c:dPt>
          <c:dPt>
            <c:idx val="2"/>
            <c:marker>
              <c:spPr>
                <a:solidFill>
                  <a:srgbClr val="F0414B"/>
                </a:solidFill>
                <a:ln w="19050">
                  <a:noFill/>
                </a:ln>
              </c:spPr>
            </c:marker>
            <c:bubble3D val="0"/>
          </c:dPt>
          <c:dPt>
            <c:idx val="4"/>
            <c:marker>
              <c:spPr>
                <a:solidFill>
                  <a:srgbClr val="6482C3"/>
                </a:solidFill>
                <a:ln w="19050">
                  <a:noFill/>
                </a:ln>
              </c:spPr>
            </c:marker>
            <c:bubble3D val="0"/>
          </c:dPt>
          <c:dPt>
            <c:idx val="5"/>
            <c:marker>
              <c:spPr>
                <a:solidFill>
                  <a:srgbClr val="43AC99"/>
                </a:solidFill>
                <a:ln w="19050">
                  <a:noFill/>
                </a:ln>
              </c:spPr>
            </c:marker>
            <c:bubble3D val="0"/>
          </c:dPt>
          <c:dPt>
            <c:idx val="6"/>
            <c:marker>
              <c:spPr>
                <a:solidFill>
                  <a:srgbClr val="F0414B"/>
                </a:solidFill>
                <a:ln w="19050">
                  <a:noFill/>
                </a:ln>
              </c:spPr>
            </c:marker>
            <c:bubble3D val="0"/>
          </c:dPt>
          <c:dPt>
            <c:idx val="8"/>
            <c:marker>
              <c:spPr>
                <a:solidFill>
                  <a:srgbClr val="6482C3"/>
                </a:solidFill>
                <a:ln w="19050">
                  <a:noFill/>
                </a:ln>
              </c:spPr>
            </c:marker>
            <c:bubble3D val="0"/>
          </c:dPt>
          <c:dPt>
            <c:idx val="9"/>
            <c:marker>
              <c:spPr>
                <a:solidFill>
                  <a:srgbClr val="43AC99"/>
                </a:solidFill>
                <a:ln w="19050">
                  <a:noFill/>
                </a:ln>
              </c:spPr>
            </c:marker>
            <c:bubble3D val="0"/>
          </c:dPt>
          <c:dPt>
            <c:idx val="10"/>
            <c:marker>
              <c:spPr>
                <a:solidFill>
                  <a:srgbClr val="F0414B"/>
                </a:solidFill>
                <a:ln w="19050">
                  <a:noFill/>
                </a:ln>
              </c:spPr>
            </c:marker>
            <c:bubble3D val="0"/>
          </c:dPt>
          <c:dPt>
            <c:idx val="12"/>
            <c:marker>
              <c:spPr>
                <a:solidFill>
                  <a:srgbClr val="6482C3"/>
                </a:solidFill>
                <a:ln w="19050">
                  <a:noFill/>
                </a:ln>
              </c:spPr>
            </c:marker>
            <c:bubble3D val="0"/>
          </c:dPt>
          <c:dPt>
            <c:idx val="13"/>
            <c:marker>
              <c:spPr>
                <a:solidFill>
                  <a:srgbClr val="43AC99"/>
                </a:solidFill>
                <a:ln w="19050">
                  <a:noFill/>
                </a:ln>
              </c:spPr>
            </c:marker>
            <c:bubble3D val="0"/>
          </c:dPt>
          <c:dPt>
            <c:idx val="14"/>
            <c:marker>
              <c:spPr>
                <a:solidFill>
                  <a:srgbClr val="F0414B"/>
                </a:solidFill>
                <a:ln w="19050">
                  <a:noFill/>
                </a:ln>
              </c:spPr>
            </c:marker>
            <c:bubble3D val="0"/>
          </c:dPt>
          <c:errBars>
            <c:errDir val="x"/>
            <c:errBarType val="both"/>
            <c:errValType val="cust"/>
            <c:noEndCap val="0"/>
            <c:plus>
              <c:numRef>
                <c:f>Sheet1!$D$3:$D$17</c:f>
                <c:numCache>
                  <c:formatCode>General</c:formatCode>
                  <c:ptCount val="15"/>
                  <c:pt idx="0">
                    <c:v>0.11</c:v>
                  </c:pt>
                  <c:pt idx="1">
                    <c:v>0.19</c:v>
                  </c:pt>
                  <c:pt idx="2">
                    <c:v>0.09</c:v>
                  </c:pt>
                  <c:pt idx="3">
                    <c:v>0</c:v>
                  </c:pt>
                  <c:pt idx="4">
                    <c:v>0.11</c:v>
                  </c:pt>
                  <c:pt idx="5">
                    <c:v>9.0000000000000094E-2</c:v>
                  </c:pt>
                  <c:pt idx="6">
                    <c:v>5.9999999999999901E-2</c:v>
                  </c:pt>
                  <c:pt idx="7">
                    <c:v>0</c:v>
                  </c:pt>
                  <c:pt idx="8">
                    <c:v>0.14000000000000001</c:v>
                  </c:pt>
                  <c:pt idx="9">
                    <c:v>0.13</c:v>
                  </c:pt>
                  <c:pt idx="10">
                    <c:v>0.1</c:v>
                  </c:pt>
                  <c:pt idx="11">
                    <c:v>0</c:v>
                  </c:pt>
                  <c:pt idx="12">
                    <c:v>0.12</c:v>
                  </c:pt>
                  <c:pt idx="13">
                    <c:v>0.23</c:v>
                  </c:pt>
                  <c:pt idx="14">
                    <c:v>0.1</c:v>
                  </c:pt>
                </c:numCache>
              </c:numRef>
            </c:plus>
            <c:minus>
              <c:numRef>
                <c:f>Sheet1!$B$3:$B$17</c:f>
                <c:numCache>
                  <c:formatCode>General</c:formatCode>
                  <c:ptCount val="15"/>
                  <c:pt idx="0">
                    <c:v>0.09</c:v>
                  </c:pt>
                  <c:pt idx="1">
                    <c:v>0.15</c:v>
                  </c:pt>
                  <c:pt idx="2">
                    <c:v>0.09</c:v>
                  </c:pt>
                  <c:pt idx="3">
                    <c:v>0</c:v>
                  </c:pt>
                  <c:pt idx="4">
                    <c:v>0.09</c:v>
                  </c:pt>
                  <c:pt idx="5">
                    <c:v>0.08</c:v>
                  </c:pt>
                  <c:pt idx="6">
                    <c:v>0.06</c:v>
                  </c:pt>
                  <c:pt idx="7">
                    <c:v>0</c:v>
                  </c:pt>
                  <c:pt idx="8">
                    <c:v>0.12</c:v>
                  </c:pt>
                  <c:pt idx="9">
                    <c:v>0.11</c:v>
                  </c:pt>
                  <c:pt idx="10">
                    <c:v>0.08</c:v>
                  </c:pt>
                  <c:pt idx="11">
                    <c:v>0</c:v>
                  </c:pt>
                  <c:pt idx="12">
                    <c:v>0.1</c:v>
                  </c:pt>
                  <c:pt idx="13">
                    <c:v>0.17</c:v>
                  </c:pt>
                  <c:pt idx="14">
                    <c:v>0.09</c:v>
                  </c:pt>
                </c:numCache>
              </c:numRef>
            </c:minus>
          </c:errBars>
          <c:xVal>
            <c:numRef>
              <c:f>Sheet1!$C$3:$C$17</c:f>
              <c:numCache>
                <c:formatCode>General</c:formatCode>
                <c:ptCount val="15"/>
                <c:pt idx="0">
                  <c:v>0.73</c:v>
                </c:pt>
                <c:pt idx="1">
                  <c:v>1.07</c:v>
                </c:pt>
                <c:pt idx="2">
                  <c:v>0.87</c:v>
                </c:pt>
                <c:pt idx="3">
                  <c:v>0</c:v>
                </c:pt>
                <c:pt idx="4">
                  <c:v>0.74</c:v>
                </c:pt>
                <c:pt idx="5">
                  <c:v>0.96</c:v>
                </c:pt>
                <c:pt idx="6">
                  <c:v>0.89</c:v>
                </c:pt>
                <c:pt idx="7">
                  <c:v>0</c:v>
                </c:pt>
                <c:pt idx="8">
                  <c:v>0.73</c:v>
                </c:pt>
                <c:pt idx="9">
                  <c:v>0.97</c:v>
                </c:pt>
                <c:pt idx="10">
                  <c:v>0.88</c:v>
                </c:pt>
                <c:pt idx="11">
                  <c:v>0</c:v>
                </c:pt>
                <c:pt idx="12">
                  <c:v>0.74</c:v>
                </c:pt>
                <c:pt idx="13">
                  <c:v>0.69</c:v>
                </c:pt>
                <c:pt idx="14">
                  <c:v>0.73</c:v>
                </c:pt>
              </c:numCache>
            </c:numRef>
          </c:xVal>
          <c:yVal>
            <c:numRef>
              <c:f>Sheet1!$A$3:$A$17</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yVal>
          <c:smooth val="0"/>
        </c:ser>
        <c:dLbls>
          <c:showLegendKey val="0"/>
          <c:showVal val="0"/>
          <c:showCatName val="0"/>
          <c:showSerName val="0"/>
          <c:showPercent val="0"/>
          <c:showBubbleSize val="0"/>
        </c:dLbls>
        <c:axId val="60461440"/>
        <c:axId val="60462976"/>
      </c:scatterChart>
      <c:valAx>
        <c:axId val="60461440"/>
        <c:scaling>
          <c:logBase val="10"/>
          <c:orientation val="minMax"/>
          <c:max val="2"/>
          <c:min val="0.5"/>
        </c:scaling>
        <c:delete val="0"/>
        <c:axPos val="t"/>
        <c:numFmt formatCode="General" sourceLinked="1"/>
        <c:majorTickMark val="none"/>
        <c:minorTickMark val="none"/>
        <c:tickLblPos val="none"/>
        <c:spPr>
          <a:ln/>
        </c:spPr>
        <c:crossAx val="60462976"/>
        <c:crossesAt val="16"/>
        <c:crossBetween val="midCat"/>
      </c:valAx>
      <c:valAx>
        <c:axId val="60462976"/>
        <c:scaling>
          <c:orientation val="maxMin"/>
          <c:min val="0"/>
        </c:scaling>
        <c:delete val="0"/>
        <c:axPos val="l"/>
        <c:numFmt formatCode="General" sourceLinked="1"/>
        <c:majorTickMark val="none"/>
        <c:minorTickMark val="none"/>
        <c:tickLblPos val="none"/>
        <c:crossAx val="60461440"/>
        <c:crossesAt val="1"/>
        <c:crossBetween val="midCat"/>
      </c:valAx>
    </c:plotArea>
    <c:plotVisOnly val="1"/>
    <c:dispBlanksAs val="gap"/>
    <c:showDLblsOverMax val="0"/>
  </c:chart>
  <c:txPr>
    <a:bodyPr/>
    <a:lstStyle/>
    <a:p>
      <a:pPr>
        <a:defRPr sz="12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Варфарин</c:v>
                </c:pt>
              </c:strCache>
            </c:strRef>
          </c:tx>
          <c:spPr>
            <a:solidFill>
              <a:schemeClr val="tx1">
                <a:lumMod val="50000"/>
              </a:schemeClr>
            </a:solidFill>
          </c:spPr>
          <c:invertIfNegative val="0"/>
          <c:dLbls>
            <c:delete val="1"/>
          </c:dLbls>
          <c:cat>
            <c:strRef>
              <c:f>Sheet1!$A$2:$A$6</c:f>
              <c:strCache>
                <c:ptCount val="5"/>
                <c:pt idx="0">
                  <c:v>Смертность</c:v>
                </c:pt>
                <c:pt idx="1">
                  <c:v>Большие ЖКК</c:v>
                </c:pt>
                <c:pt idx="2">
                  <c:v>Острый Инфаркт Миокарда</c:v>
                </c:pt>
                <c:pt idx="3">
                  <c:v>Ишемический инсульт</c:v>
                </c:pt>
                <c:pt idx="4">
                  <c:v>Внутричерепные кровотечения</c:v>
                </c:pt>
              </c:strCache>
            </c:strRef>
          </c:cat>
          <c:val>
            <c:numRef>
              <c:f>Sheet1!$B$2:$B$6</c:f>
              <c:numCache>
                <c:formatCode>General</c:formatCode>
                <c:ptCount val="5"/>
                <c:pt idx="0">
                  <c:v>3.78</c:v>
                </c:pt>
                <c:pt idx="1">
                  <c:v>2.65</c:v>
                </c:pt>
                <c:pt idx="2">
                  <c:v>1.69</c:v>
                </c:pt>
                <c:pt idx="3">
                  <c:v>1.3900000000000001</c:v>
                </c:pt>
                <c:pt idx="4">
                  <c:v>0.96</c:v>
                </c:pt>
              </c:numCache>
            </c:numRef>
          </c:val>
        </c:ser>
        <c:ser>
          <c:idx val="1"/>
          <c:order val="1"/>
          <c:tx>
            <c:strRef>
              <c:f>Sheet1!$C$1</c:f>
              <c:strCache>
                <c:ptCount val="1"/>
                <c:pt idx="0">
                  <c:v>Дабигатран 150 и 75 2 р/с вместе</c:v>
                </c:pt>
              </c:strCache>
            </c:strRef>
          </c:tx>
          <c:spPr>
            <a:solidFill>
              <a:schemeClr val="accent2"/>
            </a:solidFill>
          </c:spPr>
          <c:invertIfNegative val="0"/>
          <c:dLbls>
            <c:delete val="1"/>
          </c:dLbls>
          <c:cat>
            <c:strRef>
              <c:f>Sheet1!$A$2:$A$6</c:f>
              <c:strCache>
                <c:ptCount val="5"/>
                <c:pt idx="0">
                  <c:v>Смертность</c:v>
                </c:pt>
                <c:pt idx="1">
                  <c:v>Большие ЖКК</c:v>
                </c:pt>
                <c:pt idx="2">
                  <c:v>Острый Инфаркт Миокарда</c:v>
                </c:pt>
                <c:pt idx="3">
                  <c:v>Ишемический инсульт</c:v>
                </c:pt>
                <c:pt idx="4">
                  <c:v>Внутричерепные кровотечения</c:v>
                </c:pt>
              </c:strCache>
            </c:strRef>
          </c:cat>
          <c:val>
            <c:numRef>
              <c:f>Sheet1!$C$2:$C$6</c:f>
              <c:numCache>
                <c:formatCode>General</c:formatCode>
                <c:ptCount val="5"/>
                <c:pt idx="0">
                  <c:v>3.2600000000000002</c:v>
                </c:pt>
                <c:pt idx="1">
                  <c:v>3.4200000000000004</c:v>
                </c:pt>
                <c:pt idx="2">
                  <c:v>1.5699999999999998</c:v>
                </c:pt>
                <c:pt idx="3">
                  <c:v>1.1300000000000001</c:v>
                </c:pt>
                <c:pt idx="4">
                  <c:v>0.32999999999999996</c:v>
                </c:pt>
              </c:numCache>
            </c:numRef>
          </c:val>
        </c:ser>
        <c:dLbls>
          <c:showLegendKey val="0"/>
          <c:showVal val="1"/>
          <c:showCatName val="0"/>
          <c:showSerName val="0"/>
          <c:showPercent val="0"/>
          <c:showBubbleSize val="0"/>
        </c:dLbls>
        <c:gapWidth val="65"/>
        <c:axId val="65214336"/>
        <c:axId val="65215872"/>
      </c:barChart>
      <c:catAx>
        <c:axId val="65214336"/>
        <c:scaling>
          <c:orientation val="minMax"/>
        </c:scaling>
        <c:delete val="0"/>
        <c:axPos val="b"/>
        <c:numFmt formatCode="General" sourceLinked="1"/>
        <c:majorTickMark val="out"/>
        <c:minorTickMark val="none"/>
        <c:tickLblPos val="nextTo"/>
        <c:txPr>
          <a:bodyPr/>
          <a:lstStyle/>
          <a:p>
            <a:pPr>
              <a:defRPr sz="1200"/>
            </a:pPr>
            <a:endParaRPr lang="ru-RU"/>
          </a:p>
        </c:txPr>
        <c:crossAx val="65215872"/>
        <c:crosses val="autoZero"/>
        <c:auto val="1"/>
        <c:lblAlgn val="ctr"/>
        <c:lblOffset val="100"/>
        <c:noMultiLvlLbl val="0"/>
      </c:catAx>
      <c:valAx>
        <c:axId val="65215872"/>
        <c:scaling>
          <c:orientation val="minMax"/>
          <c:max val="5"/>
        </c:scaling>
        <c:delete val="0"/>
        <c:axPos val="l"/>
        <c:title>
          <c:tx>
            <c:rich>
              <a:bodyPr rot="-5400000" vert="horz"/>
              <a:lstStyle/>
              <a:p>
                <a:pPr>
                  <a:defRPr sz="1400" b="1"/>
                </a:pPr>
                <a:r>
                  <a:rPr lang="ru-RU" sz="1400" b="1" baseline="0" dirty="0" smtClean="0"/>
                  <a:t>Частота на </a:t>
                </a:r>
                <a:r>
                  <a:rPr lang="en-GB" sz="1400" b="1" baseline="0" dirty="0" smtClean="0"/>
                  <a:t> 100 </a:t>
                </a:r>
                <a:r>
                  <a:rPr lang="ru-RU" sz="1400" b="1" baseline="0" dirty="0" err="1" smtClean="0"/>
                  <a:t>пациенто</a:t>
                </a:r>
                <a:r>
                  <a:rPr lang="ru-RU" sz="1400" b="1" baseline="0" dirty="0" smtClean="0"/>
                  <a:t>-лет</a:t>
                </a:r>
                <a:endParaRPr lang="en-GB" sz="1400" b="1" dirty="0"/>
              </a:p>
            </c:rich>
          </c:tx>
          <c:layout>
            <c:manualLayout>
              <c:xMode val="edge"/>
              <c:yMode val="edge"/>
              <c:x val="0"/>
              <c:y val="9.9053173877029485E-2"/>
            </c:manualLayout>
          </c:layout>
          <c:overlay val="0"/>
        </c:title>
        <c:numFmt formatCode="#,##0" sourceLinked="0"/>
        <c:majorTickMark val="out"/>
        <c:minorTickMark val="none"/>
        <c:tickLblPos val="nextTo"/>
        <c:txPr>
          <a:bodyPr/>
          <a:lstStyle/>
          <a:p>
            <a:pPr>
              <a:defRPr sz="1200"/>
            </a:pPr>
            <a:endParaRPr lang="ru-RU"/>
          </a:p>
        </c:txPr>
        <c:crossAx val="65214336"/>
        <c:crosses val="autoZero"/>
        <c:crossBetween val="between"/>
        <c:majorUnit val="1"/>
      </c:valAx>
    </c:plotArea>
    <c:legend>
      <c:legendPos val="r"/>
      <c:layout>
        <c:manualLayout>
          <c:xMode val="edge"/>
          <c:yMode val="edge"/>
          <c:x val="0.60618948673082562"/>
          <c:y val="1.1242350171259941E-3"/>
          <c:w val="0.39072409351608889"/>
          <c:h val="0.34564773730015053"/>
        </c:manualLayout>
      </c:layout>
      <c:overlay val="1"/>
      <c:txPr>
        <a:bodyPr anchor="t"/>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варфарин</c:v>
                </c:pt>
              </c:strCache>
            </c:strRef>
          </c:tx>
          <c:spPr>
            <a:solidFill>
              <a:schemeClr val="tx1">
                <a:lumMod val="50000"/>
              </a:schemeClr>
            </a:solidFill>
          </c:spPr>
          <c:invertIfNegative val="0"/>
          <c:dLbls>
            <c:delete val="1"/>
          </c:dLbls>
          <c:cat>
            <c:strRef>
              <c:f>Sheet1!$A$2:$A$6</c:f>
              <c:strCache>
                <c:ptCount val="5"/>
                <c:pt idx="0">
                  <c:v>Смертность</c:v>
                </c:pt>
                <c:pt idx="1">
                  <c:v>ЖК кровотечения</c:v>
                </c:pt>
                <c:pt idx="2">
                  <c:v>инфаркт миокарда</c:v>
                </c:pt>
                <c:pt idx="3">
                  <c:v>ишемический инсульт</c:v>
                </c:pt>
                <c:pt idx="4">
                  <c:v>внутричерепные кровотечения</c:v>
                </c:pt>
              </c:strCache>
            </c:strRef>
          </c:cat>
          <c:val>
            <c:numRef>
              <c:f>Sheet1!$B$2:$B$6</c:f>
              <c:numCache>
                <c:formatCode>General</c:formatCode>
                <c:ptCount val="5"/>
                <c:pt idx="0">
                  <c:v>4.13</c:v>
                </c:pt>
                <c:pt idx="1">
                  <c:v>1.07</c:v>
                </c:pt>
                <c:pt idx="2">
                  <c:v>0.64</c:v>
                </c:pt>
                <c:pt idx="3">
                  <c:v>1.1399999999999999</c:v>
                </c:pt>
                <c:pt idx="4">
                  <c:v>0.76</c:v>
                </c:pt>
              </c:numCache>
            </c:numRef>
          </c:val>
        </c:ser>
        <c:ser>
          <c:idx val="1"/>
          <c:order val="1"/>
          <c:tx>
            <c:strRef>
              <c:f>Sheet1!$C$1</c:f>
              <c:strCache>
                <c:ptCount val="1"/>
                <c:pt idx="0">
                  <c:v>Дабигатран 150 2р/с</c:v>
                </c:pt>
              </c:strCache>
            </c:strRef>
          </c:tx>
          <c:spPr>
            <a:solidFill>
              <a:schemeClr val="accent2"/>
            </a:solidFill>
          </c:spPr>
          <c:invertIfNegative val="0"/>
          <c:dLbls>
            <c:delete val="1"/>
          </c:dLbls>
          <c:cat>
            <c:strRef>
              <c:f>Sheet1!$A$2:$A$6</c:f>
              <c:strCache>
                <c:ptCount val="5"/>
                <c:pt idx="0">
                  <c:v>Смертность</c:v>
                </c:pt>
                <c:pt idx="1">
                  <c:v>ЖК кровотечения</c:v>
                </c:pt>
                <c:pt idx="2">
                  <c:v>инфаркт миокарда</c:v>
                </c:pt>
                <c:pt idx="3">
                  <c:v>ишемический инсульт</c:v>
                </c:pt>
                <c:pt idx="4">
                  <c:v>внутричерепные кровотечения</c:v>
                </c:pt>
              </c:strCache>
            </c:strRef>
          </c:cat>
          <c:val>
            <c:numRef>
              <c:f>Sheet1!$C$2:$C$6</c:f>
              <c:numCache>
                <c:formatCode>General</c:formatCode>
                <c:ptCount val="5"/>
                <c:pt idx="0">
                  <c:v>3.64</c:v>
                </c:pt>
                <c:pt idx="1">
                  <c:v>1.56</c:v>
                </c:pt>
                <c:pt idx="2">
                  <c:v>0.81</c:v>
                </c:pt>
                <c:pt idx="3">
                  <c:v>0.86</c:v>
                </c:pt>
                <c:pt idx="4">
                  <c:v>0.32</c:v>
                </c:pt>
              </c:numCache>
            </c:numRef>
          </c:val>
        </c:ser>
        <c:dLbls>
          <c:showLegendKey val="0"/>
          <c:showVal val="1"/>
          <c:showCatName val="0"/>
          <c:showSerName val="0"/>
          <c:showPercent val="0"/>
          <c:showBubbleSize val="0"/>
        </c:dLbls>
        <c:gapWidth val="64"/>
        <c:axId val="65250048"/>
        <c:axId val="65251584"/>
      </c:barChart>
      <c:catAx>
        <c:axId val="65250048"/>
        <c:scaling>
          <c:orientation val="minMax"/>
        </c:scaling>
        <c:delete val="0"/>
        <c:axPos val="b"/>
        <c:numFmt formatCode="General" sourceLinked="1"/>
        <c:majorTickMark val="out"/>
        <c:minorTickMark val="none"/>
        <c:tickLblPos val="nextTo"/>
        <c:crossAx val="65251584"/>
        <c:crosses val="autoZero"/>
        <c:auto val="1"/>
        <c:lblAlgn val="ctr"/>
        <c:lblOffset val="100"/>
        <c:noMultiLvlLbl val="0"/>
      </c:catAx>
      <c:valAx>
        <c:axId val="65251584"/>
        <c:scaling>
          <c:orientation val="minMax"/>
          <c:max val="5"/>
        </c:scaling>
        <c:delete val="0"/>
        <c:axPos val="l"/>
        <c:title>
          <c:tx>
            <c:rich>
              <a:bodyPr rot="-5400000" vert="horz"/>
              <a:lstStyle/>
              <a:p>
                <a:pPr>
                  <a:defRPr/>
                </a:pPr>
                <a:r>
                  <a:rPr lang="ru-RU"/>
                  <a:t>Частота</a:t>
                </a:r>
                <a:r>
                  <a:rPr lang="en-GB"/>
                  <a:t/>
                </a:r>
                <a:br>
                  <a:rPr lang="en-GB"/>
                </a:br>
                <a:r>
                  <a:rPr lang="en-GB"/>
                  <a:t>(% </a:t>
                </a:r>
                <a:r>
                  <a:rPr lang="ru-RU"/>
                  <a:t>в год</a:t>
                </a:r>
                <a:r>
                  <a:rPr lang="en-GB"/>
                  <a:t>)</a:t>
                </a:r>
              </a:p>
            </c:rich>
          </c:tx>
          <c:layout>
            <c:manualLayout>
              <c:xMode val="edge"/>
              <c:yMode val="edge"/>
              <c:x val="0"/>
              <c:y val="0.23183316117214636"/>
            </c:manualLayout>
          </c:layout>
          <c:overlay val="0"/>
        </c:title>
        <c:numFmt formatCode="#,##0" sourceLinked="0"/>
        <c:majorTickMark val="out"/>
        <c:minorTickMark val="none"/>
        <c:tickLblPos val="nextTo"/>
        <c:crossAx val="65250048"/>
        <c:crosses val="autoZero"/>
        <c:crossBetween val="between"/>
        <c:majorUnit val="1"/>
      </c:valAx>
    </c:plotArea>
    <c:legend>
      <c:legendPos val="r"/>
      <c:layout>
        <c:manualLayout>
          <c:xMode val="edge"/>
          <c:yMode val="edge"/>
          <c:x val="0.69290512297073981"/>
          <c:y val="2.9181546659403118E-2"/>
          <c:w val="0.30001154369592692"/>
          <c:h val="0.22656586524588382"/>
        </c:manualLayout>
      </c:layout>
      <c:overlay val="1"/>
    </c:legend>
    <c:plotVisOnly val="1"/>
    <c:dispBlanksAs val="gap"/>
    <c:showDLblsOverMax val="0"/>
  </c:chart>
  <c:txPr>
    <a:bodyPr/>
    <a:lstStyle/>
    <a:p>
      <a:pPr>
        <a:defRPr sz="12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D7DF8-F3FB-4E64-BA47-D35B08151A0A}" type="datetimeFigureOut">
              <a:rPr lang="ru-RU" smtClean="0"/>
              <a:t>20.10.2016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913FA-A320-42D1-B562-A5057D9FE7BB}" type="slidenum">
              <a:rPr lang="ru-RU" smtClean="0"/>
              <a:t>‹#›</a:t>
            </a:fld>
            <a:endParaRPr lang="ru-RU"/>
          </a:p>
        </p:txBody>
      </p:sp>
    </p:spTree>
    <p:extLst>
      <p:ext uri="{BB962C8B-B14F-4D97-AF65-F5344CB8AC3E}">
        <p14:creationId xmlns:p14="http://schemas.microsoft.com/office/powerpoint/2010/main" val="207507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399"/>
            <a:ext cx="5486400" cy="4374243"/>
          </a:xfrm>
        </p:spPr>
        <p:txBody>
          <a:bodyPr/>
          <a:lstStyle/>
          <a:p>
            <a:pPr marL="252541" indent="-252541"/>
            <a:r>
              <a:rPr lang="en-US" b="1" dirty="0" smtClean="0">
                <a:ea typeface="Arial Unicode MS" pitchFamily="34" charset="-128"/>
              </a:rPr>
              <a:t>Notes</a:t>
            </a:r>
            <a:endParaRPr lang="en-US" b="0" dirty="0" smtClean="0">
              <a:ea typeface="Arial Unicode MS" pitchFamily="34" charset="-128"/>
            </a:endParaRPr>
          </a:p>
          <a:p>
            <a:pPr marL="252541" indent="-252541">
              <a:buFont typeface="Arial" panose="020B0604020202020204" pitchFamily="34" charset="0"/>
              <a:buChar char="•"/>
            </a:pPr>
            <a:r>
              <a:rPr lang="en-US" b="0" dirty="0" smtClean="0">
                <a:ea typeface="Arial Unicode MS" pitchFamily="34" charset="-128"/>
              </a:rPr>
              <a:t>The slide show</a:t>
            </a:r>
            <a:r>
              <a:rPr lang="en-US" b="0" baseline="0" dirty="0" smtClean="0">
                <a:ea typeface="Arial Unicode MS" pitchFamily="34" charset="-128"/>
              </a:rPr>
              <a:t>s data from a systematic analysis and meta-analysis </a:t>
            </a:r>
            <a:r>
              <a:rPr lang="en-GB" dirty="0" smtClean="0"/>
              <a:t>of 40 large scale, randomised, controlled trials of BP-lowering treatment including patients with type 2 diabetes.</a:t>
            </a:r>
          </a:p>
          <a:p>
            <a:pPr marL="252541" indent="-252541">
              <a:buFont typeface="Arial" panose="020B0604020202020204" pitchFamily="34" charset="0"/>
              <a:buChar char="•"/>
            </a:pPr>
            <a:r>
              <a:rPr lang="en-GB" b="0" i="0" u="none" strike="noStrike" kern="1200" baseline="0" dirty="0" smtClean="0">
                <a:solidFill>
                  <a:schemeClr val="tx1"/>
                </a:solidFill>
              </a:rPr>
              <a:t>Estimates were stratified by baseline BP (this slide) and achieved BP (next slide), and pooled using fixed-effects meta-analysis.</a:t>
            </a:r>
          </a:p>
          <a:p>
            <a:pPr marL="252541" indent="-252541">
              <a:buFont typeface="Arial" panose="020B0604020202020204" pitchFamily="34" charset="0"/>
              <a:buChar char="•"/>
            </a:pPr>
            <a:endParaRPr lang="en-GB" b="0" i="0" u="none" strike="noStrike" kern="1200" baseline="0" dirty="0" smtClean="0">
              <a:solidFill>
                <a:schemeClr val="tx1"/>
              </a:solidFill>
            </a:endParaRPr>
          </a:p>
          <a:p>
            <a:pPr marL="0" indent="0">
              <a:buFont typeface="Arial" panose="020B0604020202020204" pitchFamily="34" charset="0"/>
              <a:buNone/>
            </a:pPr>
            <a:r>
              <a:rPr lang="en-GB" b="1" i="1" u="none" strike="noStrike" kern="1200" baseline="0" dirty="0" smtClean="0">
                <a:solidFill>
                  <a:schemeClr val="tx1"/>
                </a:solidFill>
              </a:rPr>
              <a:t>Effect of a 10-mmHg reduction in SBP</a:t>
            </a:r>
          </a:p>
          <a:p>
            <a:pPr marL="252541" indent="-252541">
              <a:buFont typeface="Arial" panose="020B0604020202020204" pitchFamily="34" charset="0"/>
              <a:buChar char="•"/>
            </a:pPr>
            <a:r>
              <a:rPr lang="en-GB" b="0" i="0" u="none" strike="noStrike" kern="1200" baseline="0" dirty="0" smtClean="0">
                <a:solidFill>
                  <a:schemeClr val="tx1"/>
                </a:solidFill>
              </a:rPr>
              <a:t>The data show that when trials were stratified by mean baseline SBP (</a:t>
            </a:r>
            <a:r>
              <a:rPr lang="en-US" kern="1200" dirty="0" smtClean="0">
                <a:solidFill>
                  <a:schemeClr val="tx1"/>
                </a:solidFill>
                <a:effectLst/>
                <a:sym typeface="Symbol" panose="05050102010706020507" pitchFamily="18" charset="2"/>
              </a:rPr>
              <a:t> 140 mmHg vs &lt;140 mmHg), the </a:t>
            </a:r>
            <a:r>
              <a:rPr lang="en-GB" b="0" i="0" u="none" strike="noStrike" kern="1200" baseline="0" dirty="0" smtClean="0">
                <a:solidFill>
                  <a:schemeClr val="tx1"/>
                </a:solidFill>
              </a:rPr>
              <a:t>RRs for all-cause mortality, CVD, CHD, heart failure and albuminuria associated with each 10-mmHg reduction in SBP were lower in studies with greater baseline SBP (</a:t>
            </a:r>
            <a:r>
              <a:rPr lang="en-GB" b="0" u="none" strike="noStrike" kern="1200" baseline="0" dirty="0" smtClean="0">
                <a:solidFill>
                  <a:schemeClr val="tx1"/>
                </a:solidFill>
              </a:rPr>
              <a:t>p</a:t>
            </a:r>
            <a:r>
              <a:rPr lang="en-GB" b="0" i="1" u="none" strike="noStrike" kern="1200" baseline="0" dirty="0" smtClean="0">
                <a:solidFill>
                  <a:schemeClr val="tx1"/>
                </a:solidFill>
              </a:rPr>
              <a:t> </a:t>
            </a:r>
            <a:r>
              <a:rPr lang="en-GB" b="0" i="0" u="none" strike="noStrike" kern="1200" baseline="0" dirty="0" smtClean="0">
                <a:solidFill>
                  <a:schemeClr val="tx1"/>
                </a:solidFill>
              </a:rPr>
              <a:t>for</a:t>
            </a:r>
            <a:r>
              <a:rPr lang="en-GB" b="0" i="1" u="none" strike="noStrike" kern="1200" baseline="0" dirty="0" smtClean="0">
                <a:solidFill>
                  <a:schemeClr val="tx1"/>
                </a:solidFill>
              </a:rPr>
              <a:t> </a:t>
            </a:r>
            <a:r>
              <a:rPr lang="en-GB" b="0" i="0" u="none" strike="noStrike" kern="1200" baseline="0" dirty="0" smtClean="0">
                <a:solidFill>
                  <a:schemeClr val="tx1"/>
                </a:solidFill>
              </a:rPr>
              <a:t>interaction, </a:t>
            </a:r>
            <a:r>
              <a:rPr lang="en-US" kern="1200" dirty="0" smtClean="0">
                <a:solidFill>
                  <a:schemeClr val="tx1"/>
                </a:solidFill>
                <a:effectLst/>
                <a:sym typeface="Symbol" panose="05050102010706020507" pitchFamily="18" charset="2"/>
              </a:rPr>
              <a:t>&lt; </a:t>
            </a:r>
            <a:r>
              <a:rPr lang="en-GB" b="0" i="0" u="none" strike="noStrike" kern="1200" baseline="0" dirty="0" smtClean="0">
                <a:solidFill>
                  <a:schemeClr val="tx1"/>
                </a:solidFill>
              </a:rPr>
              <a:t>0.1).</a:t>
            </a:r>
          </a:p>
          <a:p>
            <a:pPr marL="709741" lvl="1" indent="-252541">
              <a:buFont typeface="Arial" panose="020B0604020202020204" pitchFamily="34" charset="0"/>
              <a:buChar char="•"/>
            </a:pPr>
            <a:r>
              <a:rPr lang="en-GB" b="0" i="0" u="none" strike="noStrike" kern="1200" baseline="0" dirty="0" smtClean="0">
                <a:solidFill>
                  <a:schemeClr val="tx1"/>
                </a:solidFill>
              </a:rPr>
              <a:t>All-cause mortality, CVD, CHD and heart failure: effect of 10-mmHg reduction in SBP significant when baseline SBP was  </a:t>
            </a:r>
            <a:r>
              <a:rPr lang="en-US" kern="1200" dirty="0" smtClean="0">
                <a:solidFill>
                  <a:schemeClr val="tx1"/>
                </a:solidFill>
                <a:effectLst/>
                <a:sym typeface="Symbol" panose="05050102010706020507" pitchFamily="18" charset="2"/>
              </a:rPr>
              <a:t> 140 mmHg but not significant</a:t>
            </a:r>
            <a:r>
              <a:rPr lang="en-US" kern="1200" baseline="0" dirty="0" smtClean="0">
                <a:solidFill>
                  <a:schemeClr val="tx1"/>
                </a:solidFill>
                <a:effectLst/>
                <a:sym typeface="Symbol" panose="05050102010706020507" pitchFamily="18" charset="2"/>
              </a:rPr>
              <a:t> when baseline SBP was &lt; 140 mmHg.</a:t>
            </a:r>
          </a:p>
          <a:p>
            <a:pPr marL="709741" lvl="1" indent="-252541">
              <a:buFont typeface="Arial" panose="020B0604020202020204" pitchFamily="34" charset="0"/>
              <a:buChar char="•"/>
            </a:pPr>
            <a:r>
              <a:rPr lang="en-US" b="0" i="0" u="none" strike="noStrike" kern="1200" baseline="0" dirty="0" smtClean="0">
                <a:solidFill>
                  <a:schemeClr val="tx1"/>
                </a:solidFill>
                <a:effectLst/>
                <a:sym typeface="Symbol" panose="05050102010706020507" pitchFamily="18" charset="2"/>
              </a:rPr>
              <a:t>Albuminuria: effect significant in both baseline SBP strata.</a:t>
            </a:r>
            <a:endParaRPr lang="en-GB" b="0" i="0" u="none" strike="noStrike" kern="1200" baseline="0" dirty="0" smtClean="0">
              <a:solidFill>
                <a:schemeClr val="tx1"/>
              </a:solidFill>
            </a:endParaRPr>
          </a:p>
          <a:p>
            <a:pPr marL="252541" indent="-252541">
              <a:buFont typeface="Arial" panose="020B0604020202020204" pitchFamily="34" charset="0"/>
              <a:buChar char="•"/>
            </a:pPr>
            <a:r>
              <a:rPr lang="en-GB" b="0" i="0" u="none" strike="noStrike" kern="1200" baseline="0" dirty="0" smtClean="0">
                <a:solidFill>
                  <a:schemeClr val="tx1"/>
                </a:solidFill>
              </a:rPr>
              <a:t>The interaction was not significant (p </a:t>
            </a:r>
            <a:r>
              <a:rPr lang="en-US" kern="1200" dirty="0" smtClean="0">
                <a:solidFill>
                  <a:schemeClr val="tx1"/>
                </a:solidFill>
                <a:effectLst/>
                <a:sym typeface="Symbol" panose="05050102010706020507" pitchFamily="18" charset="2"/>
              </a:rPr>
              <a:t> 0.1) for stroke, renal failure and</a:t>
            </a:r>
            <a:r>
              <a:rPr lang="en-US" kern="1200" baseline="0" dirty="0" smtClean="0">
                <a:solidFill>
                  <a:schemeClr val="tx1"/>
                </a:solidFill>
                <a:effectLst/>
                <a:sym typeface="Symbol" panose="05050102010706020507" pitchFamily="18" charset="2"/>
              </a:rPr>
              <a:t> retinopathy.</a:t>
            </a:r>
          </a:p>
          <a:p>
            <a:pPr marL="709741" lvl="1" indent="-252541">
              <a:buFont typeface="Arial" panose="020B0604020202020204" pitchFamily="34" charset="0"/>
              <a:buChar char="•"/>
            </a:pPr>
            <a:r>
              <a:rPr lang="en-GB" b="0" i="0" u="none" strike="noStrike" kern="1200" baseline="0" dirty="0" smtClean="0">
                <a:solidFill>
                  <a:schemeClr val="tx1"/>
                </a:solidFill>
              </a:rPr>
              <a:t>Stroke: risk significantly reduced by a 10-mm Hg reduction in SBP, irrespective of baseline SBP.</a:t>
            </a:r>
          </a:p>
          <a:p>
            <a:pPr marL="709741" lvl="1" indent="-252541">
              <a:buFont typeface="Arial" panose="020B0604020202020204" pitchFamily="34" charset="0"/>
              <a:buChar char="•"/>
            </a:pPr>
            <a:r>
              <a:rPr lang="en-GB" b="0" i="0" u="none" strike="noStrike" kern="1200" baseline="0" dirty="0" smtClean="0">
                <a:solidFill>
                  <a:schemeClr val="tx1"/>
                </a:solidFill>
              </a:rPr>
              <a:t>Renal failure: </a:t>
            </a:r>
            <a:r>
              <a:rPr lang="en-US" b="0" dirty="0" smtClean="0">
                <a:ea typeface="Arial Unicode MS" pitchFamily="34" charset="-128"/>
              </a:rPr>
              <a:t>risk not significantly reduced by a 10-mmHg reduction in SBP in either baseline SBP stratum or overall.</a:t>
            </a:r>
            <a:endParaRPr lang="en-GB" b="0" i="0" u="none" strike="noStrike" kern="1200" baseline="0" dirty="0" smtClean="0">
              <a:solidFill>
                <a:schemeClr val="tx1"/>
              </a:solidFill>
            </a:endParaRPr>
          </a:p>
          <a:p>
            <a:pPr marL="709741" marR="0" lvl="1" indent="-25254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strike="noStrike" kern="1200" baseline="0" dirty="0" smtClean="0">
                <a:solidFill>
                  <a:schemeClr val="tx1"/>
                </a:solidFill>
              </a:rPr>
              <a:t>Retinopathy: </a:t>
            </a:r>
            <a:r>
              <a:rPr lang="en-US" b="0" dirty="0" smtClean="0">
                <a:ea typeface="Arial Unicode MS" pitchFamily="34" charset="-128"/>
              </a:rPr>
              <a:t>risk </a:t>
            </a:r>
            <a:r>
              <a:rPr lang="en-US" b="0" baseline="0" dirty="0" smtClean="0">
                <a:ea typeface="Arial Unicode MS" pitchFamily="34" charset="-128"/>
              </a:rPr>
              <a:t>reduced </a:t>
            </a:r>
            <a:r>
              <a:rPr lang="en-US" b="0" dirty="0" smtClean="0">
                <a:ea typeface="Arial Unicode MS" pitchFamily="34" charset="-128"/>
              </a:rPr>
              <a:t>by a 10-mmHg reduction in SBP </a:t>
            </a:r>
            <a:r>
              <a:rPr lang="en-US" b="0" baseline="0" dirty="0" smtClean="0">
                <a:ea typeface="Arial Unicode MS" pitchFamily="34" charset="-128"/>
              </a:rPr>
              <a:t>for the overall population, but not for either baseline SBP stratum.</a:t>
            </a:r>
            <a:endParaRPr lang="en-GB" b="0" i="0" u="none" strike="noStrike" kern="1200" baseline="0" dirty="0" smtClean="0">
              <a:solidFill>
                <a:schemeClr val="tx1"/>
              </a:solidFill>
            </a:endParaRPr>
          </a:p>
          <a:p>
            <a:pPr marL="0" indent="0">
              <a:buFont typeface="Arial" panose="020B0604020202020204" pitchFamily="34" charset="0"/>
              <a:buNone/>
            </a:pPr>
            <a:endParaRPr lang="en-GB" b="0" dirty="0" smtClean="0">
              <a:ea typeface="Arial Unicode MS" pitchFamily="34" charset="-128"/>
            </a:endParaRPr>
          </a:p>
          <a:p>
            <a:pPr marL="252541" indent="-252541"/>
            <a:r>
              <a:rPr lang="en-GB" b="1" dirty="0" smtClean="0">
                <a:ea typeface="Arial Unicode MS" pitchFamily="34" charset="-128"/>
              </a:rPr>
              <a:t>Abbreviations</a:t>
            </a:r>
          </a:p>
          <a:p>
            <a:pPr marR="0" algn="l" defTabSz="457200" rtl="0" eaLnBrk="1" fontAlgn="auto" latinLnBrk="0" hangingPunct="1">
              <a:lnSpc>
                <a:spcPct val="100000"/>
              </a:lnSpc>
              <a:spcBef>
                <a:spcPts val="0"/>
              </a:spcBef>
              <a:spcAft>
                <a:spcPts val="0"/>
              </a:spcAft>
              <a:buClrTx/>
              <a:buSzTx/>
              <a:buFontTx/>
              <a:buNone/>
              <a:tabLst/>
              <a:defRPr/>
            </a:pPr>
            <a:r>
              <a:rPr lang="en-GB" noProof="0" dirty="0" smtClean="0"/>
              <a:t>BP,</a:t>
            </a:r>
            <a:r>
              <a:rPr lang="en-GB" baseline="0" noProof="0" dirty="0" smtClean="0"/>
              <a:t> </a:t>
            </a:r>
            <a:r>
              <a:rPr lang="en-GB" noProof="0" dirty="0" smtClean="0"/>
              <a:t>blood pressure; CHD, coronary heart disease; CI, confidence interval; CVD, cardiovascular disease; RR, relative risk; </a:t>
            </a:r>
            <a:r>
              <a:rPr lang="en-GB" dirty="0" smtClean="0"/>
              <a:t>SBP, systolic blood pressure.</a:t>
            </a:r>
            <a:endParaRPr lang="en-GB" noProof="0" dirty="0" smtClean="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8686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fr-FR"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fld id="{CE07E74B-E84F-4CFC-B0A3-92EEA6347BC5}" type="slidenum">
              <a:rPr lang="en-GB" altLang="fr-FR"/>
              <a:pPr/>
              <a:t>15</a:t>
            </a:fld>
            <a:endParaRPr lang="en-GB" altLang="fr-FR"/>
          </a:p>
        </p:txBody>
      </p:sp>
    </p:spTree>
    <p:extLst>
      <p:ext uri="{BB962C8B-B14F-4D97-AF65-F5344CB8AC3E}">
        <p14:creationId xmlns:p14="http://schemas.microsoft.com/office/powerpoint/2010/main" val="196442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185738" lvl="1" indent="-185738" eaLnBrk="1" hangingPunct="1">
              <a:lnSpc>
                <a:spcPct val="110000"/>
              </a:lnSpc>
              <a:spcBef>
                <a:spcPct val="30000"/>
              </a:spcBef>
              <a:buFontTx/>
              <a:buChar char="•"/>
            </a:pPr>
            <a:r>
              <a:rPr lang="en-GB" altLang="ja-JP" smtClean="0">
                <a:ea typeface="ＭＳ Ｐゴシック" pitchFamily="34" charset="-128"/>
              </a:rPr>
              <a:t>In patients with a CHA</a:t>
            </a:r>
            <a:r>
              <a:rPr lang="en-GB" altLang="ja-JP" baseline="-25000" smtClean="0">
                <a:ea typeface="ＭＳ Ｐゴシック" pitchFamily="34" charset="-128"/>
              </a:rPr>
              <a:t>2</a:t>
            </a:r>
            <a:r>
              <a:rPr lang="en-GB" altLang="ja-JP" smtClean="0">
                <a:ea typeface="ＭＳ Ｐゴシック" pitchFamily="34" charset="-128"/>
              </a:rPr>
              <a:t>DS</a:t>
            </a:r>
            <a:r>
              <a:rPr lang="en-GB" altLang="ja-JP" baseline="-25000" smtClean="0">
                <a:ea typeface="ＭＳ Ｐゴシック" pitchFamily="34" charset="-128"/>
              </a:rPr>
              <a:t>2</a:t>
            </a:r>
            <a:r>
              <a:rPr lang="en-GB" altLang="ja-JP" smtClean="0">
                <a:ea typeface="ＭＳ Ｐゴシック" pitchFamily="34" charset="-128"/>
              </a:rPr>
              <a:t>-VAsc score ≥2, OAC with a VKA, dabigatran, or oral direct factor Xa inhibitor is recommended.</a:t>
            </a:r>
          </a:p>
          <a:p>
            <a:pPr marL="185738" lvl="1" indent="-185738" eaLnBrk="1" hangingPunct="1">
              <a:lnSpc>
                <a:spcPct val="110000"/>
              </a:lnSpc>
              <a:spcBef>
                <a:spcPct val="30000"/>
              </a:spcBef>
              <a:buFontTx/>
              <a:buChar char="•"/>
            </a:pPr>
            <a:r>
              <a:rPr lang="en-GB" altLang="ja-JP" smtClean="0">
                <a:ea typeface="ＭＳ Ｐゴシック" pitchFamily="34" charset="-128"/>
              </a:rPr>
              <a:t>In patients with a CHA</a:t>
            </a:r>
            <a:r>
              <a:rPr lang="en-GB" altLang="ja-JP" baseline="-25000" smtClean="0">
                <a:ea typeface="ＭＳ Ｐゴシック" pitchFamily="34" charset="-128"/>
              </a:rPr>
              <a:t>2</a:t>
            </a:r>
            <a:r>
              <a:rPr lang="en-GB" altLang="ja-JP" smtClean="0">
                <a:ea typeface="ＭＳ Ｐゴシック" pitchFamily="34" charset="-128"/>
              </a:rPr>
              <a:t>DS</a:t>
            </a:r>
            <a:r>
              <a:rPr lang="en-GB" altLang="ja-JP" baseline="-25000" smtClean="0">
                <a:ea typeface="ＭＳ Ｐゴシック" pitchFamily="34" charset="-128"/>
              </a:rPr>
              <a:t>2</a:t>
            </a:r>
            <a:r>
              <a:rPr lang="en-GB" altLang="ja-JP" smtClean="0">
                <a:ea typeface="ＭＳ Ｐゴシック" pitchFamily="34" charset="-128"/>
              </a:rPr>
              <a:t>-VAsc score of 1, OAC with a VKA, dabigatran, or oral direct factor Xa inhibitor should be considered.</a:t>
            </a:r>
          </a:p>
          <a:p>
            <a:pPr marL="185738" indent="-185738" eaLnBrk="1" hangingPunct="1">
              <a:lnSpc>
                <a:spcPct val="110000"/>
              </a:lnSpc>
              <a:spcBef>
                <a:spcPct val="30000"/>
              </a:spcBef>
            </a:pPr>
            <a:endParaRPr lang="en-GB" altLang="ja-JP" smtClean="0">
              <a:ea typeface="ＭＳ Ｐゴシック" pitchFamily="34" charset="-128"/>
            </a:endParaRPr>
          </a:p>
          <a:p>
            <a:pPr marL="185738" indent="-185738" eaLnBrk="1" hangingPunct="1">
              <a:lnSpc>
                <a:spcPct val="110000"/>
              </a:lnSpc>
              <a:spcBef>
                <a:spcPct val="30000"/>
              </a:spcBef>
              <a:buFont typeface="Arial" pitchFamily="34" charset="0"/>
              <a:buNone/>
            </a:pPr>
            <a:r>
              <a:rPr lang="da-DK" smtClean="0">
                <a:cs typeface="Arial" pitchFamily="34" charset="0"/>
              </a:rPr>
              <a:t>Camm AJ et al. Eur Heart J </a:t>
            </a:r>
            <a:r>
              <a:rPr lang="en-US" smtClean="0"/>
              <a:t>2012;33:2719–47</a:t>
            </a:r>
            <a:endParaRPr lang="da-DK" smtClean="0">
              <a:cs typeface="Arial" pitchFamily="34" charset="0"/>
            </a:endParaRPr>
          </a:p>
          <a:p>
            <a:pPr marL="185738" indent="-185738" eaLnBrk="1" hangingPunct="1"/>
            <a:endParaRPr lang="en-GB" smtClean="0"/>
          </a:p>
        </p:txBody>
      </p:sp>
      <p:sp>
        <p:nvSpPr>
          <p:cNvPr id="40964"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D4785E-6388-4FD2-8543-7EDD136E30F9}" type="slidenum">
              <a:rPr lang="en-GB" smtClean="0"/>
              <a:pPr fontAlgn="base">
                <a:spcBef>
                  <a:spcPct val="0"/>
                </a:spcBef>
                <a:spcAft>
                  <a:spcPct val="0"/>
                </a:spcAft>
              </a:pPr>
              <a:t>16</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F16270-BB5B-4D4D-B689-1C0AB60D1223}" type="slidenum">
              <a:rPr lang="en-GB" smtClean="0">
                <a:solidFill>
                  <a:prstClr val="black"/>
                </a:solidFill>
              </a:rPr>
              <a:pPr/>
              <a:t>18</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Aft>
                <a:spcPts val="0"/>
              </a:spcAft>
              <a:defRPr/>
            </a:pPr>
            <a:endParaRPr lang="en-US" dirty="0"/>
          </a:p>
        </p:txBody>
      </p:sp>
      <p:sp>
        <p:nvSpPr>
          <p:cNvPr id="48132"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202EE4-B2F9-45C3-91FE-8CF08D3961AF}" type="slidenum">
              <a:rPr lang="en-GB" smtClean="0"/>
              <a:pPr fontAlgn="base">
                <a:spcBef>
                  <a:spcPct val="0"/>
                </a:spcBef>
                <a:spcAft>
                  <a:spcPct val="0"/>
                </a:spcAft>
              </a:pPr>
              <a:t>19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4BD0D3-FA1E-4AA1-AA44-0C3539F02530}" type="datetimeFigureOut">
              <a:rPr lang="ru-RU" smtClean="0"/>
              <a:t>20.10.2016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7A92D2-E005-4CEF-B543-B9B6E2BD1D43}" type="slidenum">
              <a:rPr lang="ru-RU" smtClean="0"/>
              <a:t>‹#›</a:t>
            </a:fld>
            <a:endParaRPr lang="ru-RU"/>
          </a:p>
        </p:txBody>
      </p:sp>
    </p:spTree>
    <p:extLst>
      <p:ext uri="{BB962C8B-B14F-4D97-AF65-F5344CB8AC3E}">
        <p14:creationId xmlns:p14="http://schemas.microsoft.com/office/powerpoint/2010/main" val="141863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4BD0D3-FA1E-4AA1-AA44-0C3539F02530}" type="datetimeFigureOut">
              <a:rPr lang="ru-RU" smtClean="0"/>
              <a:t>20.10.2016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7A92D2-E005-4CEF-B543-B9B6E2BD1D43}" type="slidenum">
              <a:rPr lang="ru-RU" smtClean="0"/>
              <a:t>‹#›</a:t>
            </a:fld>
            <a:endParaRPr lang="ru-RU"/>
          </a:p>
        </p:txBody>
      </p:sp>
    </p:spTree>
    <p:extLst>
      <p:ext uri="{BB962C8B-B14F-4D97-AF65-F5344CB8AC3E}">
        <p14:creationId xmlns:p14="http://schemas.microsoft.com/office/powerpoint/2010/main" val="294180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4BD0D3-FA1E-4AA1-AA44-0C3539F02530}" type="datetimeFigureOut">
              <a:rPr lang="ru-RU" smtClean="0"/>
              <a:t>20.10.2016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7A92D2-E005-4CEF-B543-B9B6E2BD1D43}" type="slidenum">
              <a:rPr lang="ru-RU" smtClean="0"/>
              <a:t>‹#›</a:t>
            </a:fld>
            <a:endParaRPr lang="ru-RU"/>
          </a:p>
        </p:txBody>
      </p:sp>
    </p:spTree>
    <p:extLst>
      <p:ext uri="{BB962C8B-B14F-4D97-AF65-F5344CB8AC3E}">
        <p14:creationId xmlns:p14="http://schemas.microsoft.com/office/powerpoint/2010/main" val="3634729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Rectangle 7"/>
          <p:cNvSpPr/>
          <p:nvPr userDrawn="1"/>
        </p:nvSpPr>
        <p:spPr>
          <a:xfrm>
            <a:off x="0" y="6153474"/>
            <a:ext cx="7543800" cy="571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801100" y="6153474"/>
            <a:ext cx="3429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CROSS_T2D_BM_P_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40494"/>
          <a:stretch/>
        </p:blipFill>
        <p:spPr>
          <a:xfrm>
            <a:off x="8182733" y="6153474"/>
            <a:ext cx="542627" cy="571500"/>
          </a:xfrm>
          <a:prstGeom prst="rect">
            <a:avLst/>
          </a:prstGeom>
        </p:spPr>
      </p:pic>
      <p:sp>
        <p:nvSpPr>
          <p:cNvPr id="2" name="Title 1"/>
          <p:cNvSpPr>
            <a:spLocks noGrp="1"/>
          </p:cNvSpPr>
          <p:nvPr>
            <p:ph type="title"/>
          </p:nvPr>
        </p:nvSpPr>
        <p:spPr>
          <a:xfrm>
            <a:off x="457200" y="274638"/>
            <a:ext cx="8229600" cy="914400"/>
          </a:xfrm>
        </p:spPr>
        <p:txBody>
          <a:bodyPr/>
          <a:lstStyle>
            <a:lvl1pPr>
              <a:defRPr>
                <a:solidFill>
                  <a:srgbClr val="6482C3"/>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1187450" y="6310631"/>
            <a:ext cx="2572657" cy="352424"/>
          </a:xfrm>
        </p:spPr>
        <p:txBody>
          <a:bodyPr/>
          <a:lstStyle/>
          <a:p>
            <a:r>
              <a:rPr lang="en-US" dirty="0" smtClean="0"/>
              <a:t>FOR INTERNAL USE ONL</a:t>
            </a:r>
            <a:r>
              <a:rPr lang="ru-RU" dirty="0" smtClean="0"/>
              <a:t>годы,</a:t>
            </a:r>
            <a:r>
              <a:rPr lang="en-US" dirty="0" smtClean="0"/>
              <a:t/>
            </a:r>
            <a:br>
              <a:rPr lang="en-US" dirty="0" smtClean="0"/>
            </a:br>
            <a:r>
              <a:rPr lang="en-US" dirty="0" smtClean="0"/>
              <a:t>DO NOT DETAIL OR DISTRIBUTE</a:t>
            </a:r>
            <a:endParaRPr lang="en-US" dirty="0"/>
          </a:p>
        </p:txBody>
      </p:sp>
      <p:sp>
        <p:nvSpPr>
          <p:cNvPr id="5" name="Slide Number Placeholder 4"/>
          <p:cNvSpPr>
            <a:spLocks noGrp="1"/>
          </p:cNvSpPr>
          <p:nvPr>
            <p:ph type="sldNum" sz="quarter" idx="12"/>
          </p:nvPr>
        </p:nvSpPr>
        <p:spPr>
          <a:xfrm>
            <a:off x="457200" y="6267450"/>
            <a:ext cx="635000" cy="365125"/>
          </a:xfrm>
        </p:spPr>
        <p:txBody>
          <a:bodyPr/>
          <a:lstStyle/>
          <a:p>
            <a:fld id="{1E3D6C54-B124-AC41-90C1-F7EEF34AAC27}" type="slidenum">
              <a:rPr lang="en-US" smtClean="0"/>
              <a:pPr/>
              <a:t>‹#›</a:t>
            </a:fld>
            <a:endParaRPr lang="en-US" dirty="0"/>
          </a:p>
        </p:txBody>
      </p:sp>
      <p:sp>
        <p:nvSpPr>
          <p:cNvPr id="9" name="Text Placeholder 4"/>
          <p:cNvSpPr>
            <a:spLocks noGrp="1"/>
          </p:cNvSpPr>
          <p:nvPr>
            <p:ph type="body" sz="quarter" idx="10" hasCustomPrompt="1"/>
          </p:nvPr>
        </p:nvSpPr>
        <p:spPr>
          <a:xfrm>
            <a:off x="457200" y="5575300"/>
            <a:ext cx="7086600" cy="482600"/>
          </a:xfrm>
        </p:spPr>
        <p:txBody>
          <a:bodyPr anchor="b"/>
          <a:lstStyle>
            <a:lvl1pPr marL="0" indent="0">
              <a:buNone/>
              <a:defRPr sz="1000" baseline="0"/>
            </a:lvl1pPr>
          </a:lstStyle>
          <a:p>
            <a:r>
              <a:rPr lang="en-US" dirty="0" smtClean="0"/>
              <a:t>*Reference copy goes here in Arial Regular 10pts</a:t>
            </a:r>
            <a:endParaRPr lang="en-US" dirty="0"/>
          </a:p>
        </p:txBody>
      </p:sp>
    </p:spTree>
    <p:extLst>
      <p:ext uri="{BB962C8B-B14F-4D97-AF65-F5344CB8AC3E}">
        <p14:creationId xmlns:p14="http://schemas.microsoft.com/office/powerpoint/2010/main" val="896546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content, footnotes">
    <p:spTree>
      <p:nvGrpSpPr>
        <p:cNvPr id="1" name=""/>
        <p:cNvGrpSpPr/>
        <p:nvPr/>
      </p:nvGrpSpPr>
      <p:grpSpPr>
        <a:xfrm>
          <a:off x="0" y="0"/>
          <a:ext cx="0" cy="0"/>
          <a:chOff x="0" y="0"/>
          <a:chExt cx="0" cy="0"/>
        </a:xfrm>
      </p:grpSpPr>
      <p:sp>
        <p:nvSpPr>
          <p:cNvPr id="5" name="Rectangle 4"/>
          <p:cNvSpPr/>
          <p:nvPr userDrawn="1"/>
        </p:nvSpPr>
        <p:spPr>
          <a:xfrm>
            <a:off x="0" y="1062038"/>
            <a:ext cx="9126538" cy="583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defTabSz="914290" eaLnBrk="1" fontAlgn="auto" hangingPunct="1">
              <a:spcBef>
                <a:spcPts val="0"/>
              </a:spcBef>
              <a:spcAft>
                <a:spcPts val="0"/>
              </a:spcAft>
              <a:defRPr/>
            </a:pPr>
            <a:endParaRPr lang="en-GB">
              <a:solidFill>
                <a:prstClr val="white"/>
              </a:solidFill>
            </a:endParaRPr>
          </a:p>
        </p:txBody>
      </p:sp>
      <p:cxnSp>
        <p:nvCxnSpPr>
          <p:cNvPr id="6" name="Straight Connector 7"/>
          <p:cNvCxnSpPr/>
          <p:nvPr userDrawn="1"/>
        </p:nvCxnSpPr>
        <p:spPr>
          <a:xfrm>
            <a:off x="0" y="1050925"/>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4"/>
          </p:nvPr>
        </p:nvSpPr>
        <p:spPr>
          <a:xfrm>
            <a:off x="323528" y="6271711"/>
            <a:ext cx="8478000" cy="504825"/>
          </a:xfrm>
        </p:spPr>
        <p:txBody>
          <a:bodyPr lIns="0" anchor="b">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US" smtClean="0"/>
              <a:t>Click to edit Master text styles</a:t>
            </a:r>
          </a:p>
        </p:txBody>
      </p:sp>
      <p:sp>
        <p:nvSpPr>
          <p:cNvPr id="7" name="Title 1"/>
          <p:cNvSpPr>
            <a:spLocks noGrp="1"/>
          </p:cNvSpPr>
          <p:nvPr>
            <p:ph type="title"/>
          </p:nvPr>
        </p:nvSpPr>
        <p:spPr>
          <a:xfrm>
            <a:off x="323528" y="188641"/>
            <a:ext cx="8478000" cy="720080"/>
          </a:xfrm>
        </p:spPr>
        <p:txBody>
          <a:bodyPr lIns="0" anchor="b">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826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7_Title and Content">
    <p:spTree>
      <p:nvGrpSpPr>
        <p:cNvPr id="1" name=""/>
        <p:cNvGrpSpPr/>
        <p:nvPr/>
      </p:nvGrpSpPr>
      <p:grpSpPr>
        <a:xfrm>
          <a:off x="0" y="0"/>
          <a:ext cx="0" cy="0"/>
          <a:chOff x="0" y="0"/>
          <a:chExt cx="0" cy="0"/>
        </a:xfrm>
      </p:grpSpPr>
      <p:sp>
        <p:nvSpPr>
          <p:cNvPr id="5" name="Rectangle 10"/>
          <p:cNvSpPr>
            <a:spLocks noChangeArrowheads="1"/>
          </p:cNvSpPr>
          <p:nvPr/>
        </p:nvSpPr>
        <p:spPr bwMode="auto">
          <a:xfrm>
            <a:off x="7086600" y="6381750"/>
            <a:ext cx="2133600" cy="476250"/>
          </a:xfrm>
          <a:prstGeom prst="rect">
            <a:avLst/>
          </a:prstGeom>
          <a:noFill/>
          <a:ln w="9525">
            <a:noFill/>
            <a:miter lim="800000"/>
            <a:headEnd/>
            <a:tailEnd/>
          </a:ln>
          <a:effectLst/>
        </p:spPr>
        <p:txBody>
          <a:bodyPr anchor="b"/>
          <a:lstStyle/>
          <a:p>
            <a:pPr algn="r" fontAlgn="auto">
              <a:spcBef>
                <a:spcPts val="0"/>
              </a:spcBef>
              <a:spcAft>
                <a:spcPts val="0"/>
              </a:spcAft>
              <a:defRPr/>
            </a:pPr>
            <a:endParaRPr lang="en-GB" sz="800" dirty="0">
              <a:solidFill>
                <a:srgbClr val="00498B"/>
              </a:solidFill>
              <a:latin typeface="+mn-lt"/>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p>
        </p:txBody>
      </p:sp>
      <p:sp>
        <p:nvSpPr>
          <p:cNvPr id="6" name="Rectangle 9"/>
          <p:cNvSpPr>
            <a:spLocks noGrp="1" noChangeArrowheads="1"/>
          </p:cNvSpPr>
          <p:nvPr>
            <p:ph type="sldNum" sz="quarter" idx="16"/>
          </p:nvPr>
        </p:nvSpPr>
        <p:spPr/>
        <p:txBody>
          <a:bodyPr/>
          <a:lstStyle>
            <a:lvl1pPr>
              <a:defRPr/>
            </a:lvl1pPr>
          </a:lstStyle>
          <a:p>
            <a:pPr>
              <a:defRPr/>
            </a:pPr>
            <a:fld id="{4E133C3E-4D64-45D8-B7F9-92FBC6BFF2D3}" type="slidenum">
              <a:rPr lang="en-GB"/>
              <a:pPr>
                <a:defRPr/>
              </a:pPr>
              <a:t>‹#›</a:t>
            </a:fld>
            <a:endParaRPr lang="en-GB" dirty="0"/>
          </a:p>
        </p:txBody>
      </p:sp>
    </p:spTree>
    <p:extLst>
      <p:ext uri="{BB962C8B-B14F-4D97-AF65-F5344CB8AC3E}">
        <p14:creationId xmlns:p14="http://schemas.microsoft.com/office/powerpoint/2010/main" val="119933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p>
        </p:txBody>
      </p:sp>
      <p:sp>
        <p:nvSpPr>
          <p:cNvPr id="5" name="Rectangle 10"/>
          <p:cNvSpPr>
            <a:spLocks noGrp="1" noChangeArrowheads="1"/>
          </p:cNvSpPr>
          <p:nvPr>
            <p:ph type="sldNum" sz="quarter" idx="16"/>
          </p:nvPr>
        </p:nvSpPr>
        <p:spPr/>
        <p:txBody>
          <a:bodyPr/>
          <a:lstStyle>
            <a:lvl1pPr algn="r" eaLnBrk="0" hangingPunct="0">
              <a:lnSpc>
                <a:spcPct val="85000"/>
              </a:lnSpc>
              <a:defRPr sz="800">
                <a:solidFill>
                  <a:srgbClr val="00498B"/>
                </a:solidFill>
                <a:latin typeface="Tahoma" pitchFamily="34" charset="0"/>
                <a:ea typeface="ＭＳ Ｐゴシック" pitchFamily="1" charset="-128"/>
                <a:cs typeface="+mn-cs"/>
              </a:defRPr>
            </a:lvl1pPr>
          </a:lstStyle>
          <a:p>
            <a:pPr>
              <a:defRPr/>
            </a:pPr>
            <a:fld id="{8182D365-7155-43E4-96C4-0DA9C8DF93BA}" type="slidenum">
              <a:rPr lang="en-GB"/>
              <a:pPr>
                <a:defRPr/>
              </a:pPr>
              <a:t>‹#›</a:t>
            </a:fld>
            <a:endParaRPr lang="en-GB" dirty="0"/>
          </a:p>
        </p:txBody>
      </p:sp>
    </p:spTree>
    <p:extLst>
      <p:ext uri="{BB962C8B-B14F-4D97-AF65-F5344CB8AC3E}">
        <p14:creationId xmlns:p14="http://schemas.microsoft.com/office/powerpoint/2010/main" val="308570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4BD0D3-FA1E-4AA1-AA44-0C3539F02530}" type="datetimeFigureOut">
              <a:rPr lang="ru-RU" smtClean="0"/>
              <a:t>20.10.2016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7A92D2-E005-4CEF-B543-B9B6E2BD1D43}" type="slidenum">
              <a:rPr lang="ru-RU" smtClean="0"/>
              <a:t>‹#›</a:t>
            </a:fld>
            <a:endParaRPr lang="ru-RU"/>
          </a:p>
        </p:txBody>
      </p:sp>
    </p:spTree>
    <p:extLst>
      <p:ext uri="{BB962C8B-B14F-4D97-AF65-F5344CB8AC3E}">
        <p14:creationId xmlns:p14="http://schemas.microsoft.com/office/powerpoint/2010/main" val="393940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4BD0D3-FA1E-4AA1-AA44-0C3539F02530}" type="datetimeFigureOut">
              <a:rPr lang="ru-RU" smtClean="0"/>
              <a:t>20.10.2016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7A92D2-E005-4CEF-B543-B9B6E2BD1D43}" type="slidenum">
              <a:rPr lang="ru-RU" smtClean="0"/>
              <a:t>‹#›</a:t>
            </a:fld>
            <a:endParaRPr lang="ru-RU"/>
          </a:p>
        </p:txBody>
      </p:sp>
    </p:spTree>
    <p:extLst>
      <p:ext uri="{BB962C8B-B14F-4D97-AF65-F5344CB8AC3E}">
        <p14:creationId xmlns:p14="http://schemas.microsoft.com/office/powerpoint/2010/main" val="165256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4BD0D3-FA1E-4AA1-AA44-0C3539F02530}" type="datetimeFigureOut">
              <a:rPr lang="ru-RU" smtClean="0"/>
              <a:t>20.10.2016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7A92D2-E005-4CEF-B543-B9B6E2BD1D43}" type="slidenum">
              <a:rPr lang="ru-RU" smtClean="0"/>
              <a:t>‹#›</a:t>
            </a:fld>
            <a:endParaRPr lang="ru-RU"/>
          </a:p>
        </p:txBody>
      </p:sp>
    </p:spTree>
    <p:extLst>
      <p:ext uri="{BB962C8B-B14F-4D97-AF65-F5344CB8AC3E}">
        <p14:creationId xmlns:p14="http://schemas.microsoft.com/office/powerpoint/2010/main" val="21598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4BD0D3-FA1E-4AA1-AA44-0C3539F02530}" type="datetimeFigureOut">
              <a:rPr lang="ru-RU" smtClean="0"/>
              <a:t>20.10.2016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7A92D2-E005-4CEF-B543-B9B6E2BD1D43}" type="slidenum">
              <a:rPr lang="ru-RU" smtClean="0"/>
              <a:t>‹#›</a:t>
            </a:fld>
            <a:endParaRPr lang="ru-RU"/>
          </a:p>
        </p:txBody>
      </p:sp>
    </p:spTree>
    <p:extLst>
      <p:ext uri="{BB962C8B-B14F-4D97-AF65-F5344CB8AC3E}">
        <p14:creationId xmlns:p14="http://schemas.microsoft.com/office/powerpoint/2010/main" val="230741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4BD0D3-FA1E-4AA1-AA44-0C3539F02530}" type="datetimeFigureOut">
              <a:rPr lang="ru-RU" smtClean="0"/>
              <a:t>20.10.2016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7A92D2-E005-4CEF-B543-B9B6E2BD1D43}" type="slidenum">
              <a:rPr lang="ru-RU" smtClean="0"/>
              <a:t>‹#›</a:t>
            </a:fld>
            <a:endParaRPr lang="ru-RU"/>
          </a:p>
        </p:txBody>
      </p:sp>
    </p:spTree>
    <p:extLst>
      <p:ext uri="{BB962C8B-B14F-4D97-AF65-F5344CB8AC3E}">
        <p14:creationId xmlns:p14="http://schemas.microsoft.com/office/powerpoint/2010/main" val="183472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4BD0D3-FA1E-4AA1-AA44-0C3539F02530}" type="datetimeFigureOut">
              <a:rPr lang="ru-RU" smtClean="0"/>
              <a:t>20.10.2016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7A92D2-E005-4CEF-B543-B9B6E2BD1D43}" type="slidenum">
              <a:rPr lang="ru-RU" smtClean="0"/>
              <a:t>‹#›</a:t>
            </a:fld>
            <a:endParaRPr lang="ru-RU"/>
          </a:p>
        </p:txBody>
      </p:sp>
    </p:spTree>
    <p:extLst>
      <p:ext uri="{BB962C8B-B14F-4D97-AF65-F5344CB8AC3E}">
        <p14:creationId xmlns:p14="http://schemas.microsoft.com/office/powerpoint/2010/main" val="181874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4BD0D3-FA1E-4AA1-AA44-0C3539F02530}" type="datetimeFigureOut">
              <a:rPr lang="ru-RU" smtClean="0"/>
              <a:t>20.10.2016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7A92D2-E005-4CEF-B543-B9B6E2BD1D43}" type="slidenum">
              <a:rPr lang="ru-RU" smtClean="0"/>
              <a:t>‹#›</a:t>
            </a:fld>
            <a:endParaRPr lang="ru-RU"/>
          </a:p>
        </p:txBody>
      </p:sp>
    </p:spTree>
    <p:extLst>
      <p:ext uri="{BB962C8B-B14F-4D97-AF65-F5344CB8AC3E}">
        <p14:creationId xmlns:p14="http://schemas.microsoft.com/office/powerpoint/2010/main" val="231791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4BD0D3-FA1E-4AA1-AA44-0C3539F02530}" type="datetimeFigureOut">
              <a:rPr lang="ru-RU" smtClean="0"/>
              <a:t>20.10.2016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7A92D2-E005-4CEF-B543-B9B6E2BD1D43}" type="slidenum">
              <a:rPr lang="ru-RU" smtClean="0"/>
              <a:t>‹#›</a:t>
            </a:fld>
            <a:endParaRPr lang="ru-RU"/>
          </a:p>
        </p:txBody>
      </p:sp>
    </p:spTree>
    <p:extLst>
      <p:ext uri="{BB962C8B-B14F-4D97-AF65-F5344CB8AC3E}">
        <p14:creationId xmlns:p14="http://schemas.microsoft.com/office/powerpoint/2010/main" val="93111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BD0D3-FA1E-4AA1-AA44-0C3539F02530}" type="datetimeFigureOut">
              <a:rPr lang="ru-RU" smtClean="0"/>
              <a:t>20.10.2016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A92D2-E005-4CEF-B543-B9B6E2BD1D43}" type="slidenum">
              <a:rPr lang="ru-RU" smtClean="0"/>
              <a:t>‹#›</a:t>
            </a:fld>
            <a:endParaRPr lang="ru-RU"/>
          </a:p>
        </p:txBody>
      </p:sp>
    </p:spTree>
    <p:extLst>
      <p:ext uri="{BB962C8B-B14F-4D97-AF65-F5344CB8AC3E}">
        <p14:creationId xmlns:p14="http://schemas.microsoft.com/office/powerpoint/2010/main" val="2631894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hyperlink" Target="http://www.fda.gov/Drugs/DrugSafety/ucm396470.ht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51920" y="116632"/>
            <a:ext cx="4968552" cy="4464496"/>
          </a:xfrm>
        </p:spPr>
        <p:txBody>
          <a:bodyPr>
            <a:normAutofit/>
          </a:bodyPr>
          <a:lstStyle/>
          <a:p>
            <a:r>
              <a:rPr lang="ru-RU" sz="5400" b="1" dirty="0" smtClean="0">
                <a:solidFill>
                  <a:srgbClr val="C00000"/>
                </a:solidFill>
              </a:rPr>
              <a:t>Вторичная профилактика ишемического инсульта</a:t>
            </a:r>
            <a:endParaRPr lang="ru-RU" sz="5400" b="1" dirty="0">
              <a:solidFill>
                <a:srgbClr val="C00000"/>
              </a:solidFill>
            </a:endParaRPr>
          </a:p>
        </p:txBody>
      </p:sp>
      <p:sp>
        <p:nvSpPr>
          <p:cNvPr id="3" name="Подзаголовок 2"/>
          <p:cNvSpPr>
            <a:spLocks noGrp="1"/>
          </p:cNvSpPr>
          <p:nvPr>
            <p:ph type="subTitle" idx="1"/>
          </p:nvPr>
        </p:nvSpPr>
        <p:spPr>
          <a:xfrm>
            <a:off x="1331640" y="5157192"/>
            <a:ext cx="6440760" cy="481608"/>
          </a:xfrm>
        </p:spPr>
        <p:txBody>
          <a:bodyPr>
            <a:normAutofit fontScale="92500" lnSpcReduction="20000"/>
          </a:bodyPr>
          <a:lstStyle/>
          <a:p>
            <a:r>
              <a:rPr lang="ru-RU" b="1" dirty="0" smtClean="0">
                <a:solidFill>
                  <a:schemeClr val="tx2">
                    <a:lumMod val="75000"/>
                  </a:schemeClr>
                </a:solidFill>
              </a:rPr>
              <a:t>Врач-невролог Х.П. Деревянко</a:t>
            </a:r>
            <a:endParaRPr lang="ru-RU" b="1" dirty="0">
              <a:solidFill>
                <a:schemeClr val="tx2">
                  <a:lumMod val="75000"/>
                </a:scheme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32448" cy="474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67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0"/>
            <a:ext cx="7452320" cy="1484784"/>
          </a:xfrm>
        </p:spPr>
        <p:txBody>
          <a:bodyPr>
            <a:normAutofit/>
          </a:bodyPr>
          <a:lstStyle/>
          <a:p>
            <a:r>
              <a:rPr lang="ru-RU" sz="3600" dirty="0"/>
              <a:t>Профилактика инсульта (вторичная)- артериальная гипертензия (АГ)</a:t>
            </a:r>
          </a:p>
        </p:txBody>
      </p:sp>
      <p:sp>
        <p:nvSpPr>
          <p:cNvPr id="4" name="Текст 3"/>
          <p:cNvSpPr>
            <a:spLocks noGrp="1"/>
          </p:cNvSpPr>
          <p:nvPr>
            <p:ph type="body" sz="quarter" idx="15"/>
          </p:nvPr>
        </p:nvSpPr>
        <p:spPr/>
        <p:txBody>
          <a:bodyPr>
            <a:normAutofit lnSpcReduction="10000"/>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4227" y="1340768"/>
            <a:ext cx="7303134" cy="548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0"/>
            <a:ext cx="1835696" cy="6858000"/>
          </a:xfrm>
          <a:prstGeom prst="rect">
            <a:avLst/>
          </a:prstGeom>
          <a:pattFill prst="horzBrick">
            <a:fgClr>
              <a:srgbClr val="C00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0277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132856"/>
          </a:xfrm>
        </p:spPr>
        <p:txBody>
          <a:bodyPr>
            <a:noAutofit/>
          </a:bodyPr>
          <a:lstStyle/>
          <a:p>
            <a:r>
              <a:rPr lang="ru-RU" sz="2400" b="1" dirty="0">
                <a:solidFill>
                  <a:srgbClr val="C00000"/>
                </a:solidFill>
              </a:rPr>
              <a:t>Рекомендации по вторичной профилактике ишемического инсульта  </a:t>
            </a:r>
            <a:r>
              <a:rPr lang="en-US" sz="2000" dirty="0" smtClean="0"/>
              <a:t>Guidelines </a:t>
            </a:r>
            <a:r>
              <a:rPr lang="en-US" sz="2000" dirty="0"/>
              <a:t>for the Prevention of Stroke in Patients With Stroke or Transient Ischemic Attack A Guideline for Healthcare Professionals From the American Heart Association/American Stroke Association // Stroke. 20114; Downloaded from http://stroke.ahajournals.org/ by guest on May 15, 2014</a:t>
            </a:r>
            <a:endParaRPr lang="ru-RU" sz="2000" dirty="0"/>
          </a:p>
        </p:txBody>
      </p:sp>
      <p:sp>
        <p:nvSpPr>
          <p:cNvPr id="3" name="Прямоугольник 2"/>
          <p:cNvSpPr/>
          <p:nvPr/>
        </p:nvSpPr>
        <p:spPr>
          <a:xfrm>
            <a:off x="0" y="2132856"/>
            <a:ext cx="8748464" cy="2862322"/>
          </a:xfrm>
          <a:prstGeom prst="rect">
            <a:avLst/>
          </a:prstGeom>
        </p:spPr>
        <p:txBody>
          <a:bodyPr wrap="square">
            <a:spAutoFit/>
          </a:bodyPr>
          <a:lstStyle/>
          <a:p>
            <a:endParaRPr lang="ru-RU" sz="2000" dirty="0"/>
          </a:p>
          <a:p>
            <a:pPr marL="285750" indent="-285750">
              <a:buFont typeface="Arial" pitchFamily="34" charset="0"/>
              <a:buChar char="•"/>
            </a:pPr>
            <a:r>
              <a:rPr lang="ru-RU" sz="2000" dirty="0" smtClean="0"/>
              <a:t>Эффективна </a:t>
            </a:r>
            <a:r>
              <a:rPr lang="ru-RU" sz="2000" dirty="0"/>
              <a:t>комбинация диуретика и ингибитора </a:t>
            </a:r>
            <a:r>
              <a:rPr lang="ru-RU" sz="2000" dirty="0" err="1"/>
              <a:t>ангиотензинпревращающего</a:t>
            </a:r>
            <a:r>
              <a:rPr lang="ru-RU" sz="2000" dirty="0"/>
              <a:t> фермента (I A) </a:t>
            </a:r>
          </a:p>
          <a:p>
            <a:pPr marL="285750" indent="-285750">
              <a:buFont typeface="Arial" pitchFamily="34" charset="0"/>
              <a:buChar char="•"/>
            </a:pPr>
            <a:endParaRPr lang="ru-RU" sz="2000" dirty="0"/>
          </a:p>
          <a:p>
            <a:pPr marL="285750" indent="-285750">
              <a:buFont typeface="Arial" pitchFamily="34" charset="0"/>
              <a:buChar char="•"/>
            </a:pPr>
            <a:r>
              <a:rPr lang="ru-RU" sz="2000" dirty="0" smtClean="0"/>
              <a:t>Выбор </a:t>
            </a:r>
            <a:r>
              <a:rPr lang="ru-RU" sz="2000" dirty="0"/>
              <a:t>препарата определяется сочетанными заболеваниями (сахарный диабет, ИБС и др.) (</a:t>
            </a:r>
            <a:r>
              <a:rPr lang="ru-RU" sz="2000" dirty="0" err="1"/>
              <a:t>IIа</a:t>
            </a:r>
            <a:r>
              <a:rPr lang="ru-RU" sz="2000" dirty="0"/>
              <a:t> В) </a:t>
            </a:r>
          </a:p>
          <a:p>
            <a:pPr marL="285750" indent="-285750">
              <a:buFont typeface="Arial" pitchFamily="34" charset="0"/>
              <a:buChar char="•"/>
            </a:pPr>
            <a:endParaRPr lang="ru-RU" sz="2000" dirty="0"/>
          </a:p>
          <a:p>
            <a:pPr marL="285750" indent="-285750">
              <a:buFont typeface="Arial" pitchFamily="34" charset="0"/>
              <a:buChar char="•"/>
            </a:pPr>
            <a:r>
              <a:rPr lang="ru-RU" sz="2000" dirty="0" smtClean="0"/>
              <a:t>В </a:t>
            </a:r>
            <a:r>
              <a:rPr lang="ru-RU" sz="2000" dirty="0"/>
              <a:t>целом, достижение систолического АД на уровне ниже 140 мм </a:t>
            </a:r>
            <a:r>
              <a:rPr lang="ru-RU" sz="2000" dirty="0" err="1"/>
              <a:t>рт.ст</a:t>
            </a:r>
            <a:r>
              <a:rPr lang="ru-RU" sz="2000" dirty="0"/>
              <a:t>., а диастолического АД – ниже 90 мм </a:t>
            </a:r>
            <a:r>
              <a:rPr lang="ru-RU" sz="2000" dirty="0" err="1"/>
              <a:t>рт.ст</a:t>
            </a:r>
            <a:r>
              <a:rPr lang="ru-RU" sz="2000" dirty="0"/>
              <a:t>. (</a:t>
            </a:r>
            <a:r>
              <a:rPr lang="ru-RU" sz="2000" dirty="0" err="1"/>
              <a:t>IIa</a:t>
            </a:r>
            <a:r>
              <a:rPr lang="ru-RU" sz="2000" dirty="0"/>
              <a:t> B) </a:t>
            </a:r>
          </a:p>
        </p:txBody>
      </p:sp>
    </p:spTree>
    <p:extLst>
      <p:ext uri="{BB962C8B-B14F-4D97-AF65-F5344CB8AC3E}">
        <p14:creationId xmlns:p14="http://schemas.microsoft.com/office/powerpoint/2010/main" val="148891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55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 name="Content Placeholder 3"/>
          <p:cNvGraphicFramePr>
            <a:graphicFrameLocks/>
          </p:cNvGraphicFramePr>
          <p:nvPr>
            <p:extLst>
              <p:ext uri="{D42A27DB-BD31-4B8C-83A1-F6EECF244321}">
                <p14:modId xmlns:p14="http://schemas.microsoft.com/office/powerpoint/2010/main" val="1511079374"/>
              </p:ext>
            </p:extLst>
          </p:nvPr>
        </p:nvGraphicFramePr>
        <p:xfrm>
          <a:off x="2457147" y="1550503"/>
          <a:ext cx="3610744" cy="370547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207427" y="259354"/>
            <a:ext cx="8686800" cy="914400"/>
          </a:xfrm>
        </p:spPr>
        <p:txBody>
          <a:bodyPr/>
          <a:lstStyle/>
          <a:p>
            <a:r>
              <a:rPr lang="ru-RU" sz="1800" dirty="0" smtClean="0"/>
              <a:t>Результаты снижения САД на </a:t>
            </a:r>
            <a:r>
              <a:rPr lang="en-GB" sz="1800" dirty="0" smtClean="0"/>
              <a:t>10 </a:t>
            </a:r>
            <a:r>
              <a:rPr lang="ru-RU" sz="1800" dirty="0" smtClean="0"/>
              <a:t>мм рт. ст.: влияние на сердечно-сосудистые исходы при исходных цифрах</a:t>
            </a:r>
            <a:r>
              <a:rPr lang="en-GB" sz="1800" dirty="0" smtClean="0"/>
              <a:t> ≥ 140 </a:t>
            </a:r>
            <a:r>
              <a:rPr lang="ru-RU" sz="1800" dirty="0" smtClean="0"/>
              <a:t>или</a:t>
            </a:r>
            <a:r>
              <a:rPr lang="en-GB" sz="1800" dirty="0" smtClean="0"/>
              <a:t> &lt; 140 </a:t>
            </a:r>
            <a:r>
              <a:rPr lang="ru-RU" sz="1800" dirty="0" smtClean="0"/>
              <a:t>мм рт. ст.</a:t>
            </a:r>
            <a:r>
              <a:rPr lang="en-GB" sz="1800" dirty="0" smtClean="0"/>
              <a:t> </a:t>
            </a:r>
            <a:endParaRPr lang="en-GB" sz="1800" dirty="0"/>
          </a:p>
        </p:txBody>
      </p:sp>
      <p:sp>
        <p:nvSpPr>
          <p:cNvPr id="5" name="Text Placeholder 4"/>
          <p:cNvSpPr>
            <a:spLocks noGrp="1"/>
          </p:cNvSpPr>
          <p:nvPr>
            <p:ph type="body" sz="quarter" idx="10"/>
          </p:nvPr>
        </p:nvSpPr>
        <p:spPr>
          <a:xfrm>
            <a:off x="0" y="6014059"/>
            <a:ext cx="9144000" cy="841927"/>
          </a:xfrm>
          <a:solidFill>
            <a:schemeClr val="bg1"/>
          </a:solidFill>
        </p:spPr>
        <p:txBody>
          <a:bodyPr>
            <a:noAutofit/>
          </a:bodyPr>
          <a:lstStyle/>
          <a:p>
            <a:endParaRPr lang="ru-RU" dirty="0" smtClean="0"/>
          </a:p>
          <a:p>
            <a:r>
              <a:rPr lang="ru-RU" dirty="0" smtClean="0"/>
              <a:t>Мета-анализ 40 исследований  по  эффектам снижения АД, включая пациентов с диабетом </a:t>
            </a:r>
            <a:r>
              <a:rPr lang="en-GB" dirty="0" smtClean="0"/>
              <a:t>(n=100,354 )</a:t>
            </a:r>
            <a:endParaRPr lang="ru-RU" dirty="0" smtClean="0"/>
          </a:p>
          <a:p>
            <a:r>
              <a:rPr lang="ru-RU" dirty="0" smtClean="0"/>
              <a:t>СО </a:t>
            </a:r>
            <a:r>
              <a:rPr lang="ru-RU" dirty="0"/>
              <a:t>- </a:t>
            </a:r>
            <a:r>
              <a:rPr lang="ru-RU" dirty="0" err="1"/>
              <a:t>седечно</a:t>
            </a:r>
            <a:r>
              <a:rPr lang="ru-RU" dirty="0"/>
              <a:t>-сосудистые осложнения, включающие инфаркт миокарда, внезапную смерть, </a:t>
            </a:r>
            <a:r>
              <a:rPr lang="ru-RU" dirty="0" err="1"/>
              <a:t>реваскуляризацию</a:t>
            </a:r>
            <a:r>
              <a:rPr lang="ru-RU" dirty="0"/>
              <a:t>, смертельный или </a:t>
            </a:r>
            <a:r>
              <a:rPr lang="ru-RU" dirty="0" err="1"/>
              <a:t>несмертельный</a:t>
            </a:r>
            <a:r>
              <a:rPr lang="ru-RU" dirty="0"/>
              <a:t> инсульт </a:t>
            </a:r>
            <a:r>
              <a:rPr lang="ru-RU" dirty="0" smtClean="0"/>
              <a:t>и смертельную </a:t>
            </a:r>
            <a:r>
              <a:rPr lang="ru-RU" dirty="0"/>
              <a:t>или </a:t>
            </a:r>
            <a:r>
              <a:rPr lang="ru-RU" dirty="0" err="1"/>
              <a:t>несмертельную</a:t>
            </a:r>
            <a:r>
              <a:rPr lang="ru-RU" dirty="0"/>
              <a:t> сердечную </a:t>
            </a:r>
            <a:r>
              <a:rPr lang="ru-RU" dirty="0" smtClean="0"/>
              <a:t>недостаточность</a:t>
            </a:r>
          </a:p>
          <a:p>
            <a:endParaRPr lang="en-GB" dirty="0" smtClean="0"/>
          </a:p>
          <a:p>
            <a:r>
              <a:rPr lang="en-GB" dirty="0" err="1" smtClean="0"/>
              <a:t>Emdin</a:t>
            </a:r>
            <a:r>
              <a:rPr lang="en-GB" dirty="0" smtClean="0"/>
              <a:t> </a:t>
            </a:r>
            <a:r>
              <a:rPr lang="en-GB" dirty="0"/>
              <a:t>et al. </a:t>
            </a:r>
            <a:r>
              <a:rPr lang="en-GB" dirty="0" smtClean="0"/>
              <a:t>JAMA 2015;313:603–15.</a:t>
            </a:r>
            <a:endParaRPr lang="en-GB" dirty="0"/>
          </a:p>
        </p:txBody>
      </p:sp>
      <p:sp>
        <p:nvSpPr>
          <p:cNvPr id="8" name="Title 1"/>
          <p:cNvSpPr txBox="1">
            <a:spLocks/>
          </p:cNvSpPr>
          <p:nvPr/>
        </p:nvSpPr>
        <p:spPr>
          <a:xfrm>
            <a:off x="207427" y="68060"/>
            <a:ext cx="8489950" cy="1296988"/>
          </a:xfrm>
          <a:prstGeom prst="rect">
            <a:avLst/>
          </a:prstGeom>
        </p:spPr>
        <p:txBody>
          <a:bodyPr vert="horz" lIns="0" tIns="0" rIns="0" bIns="0" rtlCol="0" anchor="t" anchorCtr="0">
            <a:noAutofit/>
          </a:bodyPr>
          <a:lstStyle>
            <a:lvl1pPr algn="l" defTabSz="457200" rtl="0" eaLnBrk="1" latinLnBrk="0" hangingPunct="1">
              <a:spcBef>
                <a:spcPct val="0"/>
              </a:spcBef>
              <a:buNone/>
              <a:defRPr sz="2800" kern="1200">
                <a:solidFill>
                  <a:srgbClr val="6482C3"/>
                </a:solidFill>
                <a:latin typeface="Arial"/>
                <a:ea typeface="+mj-ea"/>
                <a:cs typeface="+mj-cs"/>
              </a:defRPr>
            </a:lvl1pPr>
          </a:lstStyle>
          <a:p>
            <a:endParaRPr lang="en-US" dirty="0"/>
          </a:p>
        </p:txBody>
      </p:sp>
      <p:grpSp>
        <p:nvGrpSpPr>
          <p:cNvPr id="198" name="Group 197"/>
          <p:cNvGrpSpPr/>
          <p:nvPr/>
        </p:nvGrpSpPr>
        <p:grpSpPr>
          <a:xfrm>
            <a:off x="2272774" y="5202753"/>
            <a:ext cx="3960440" cy="277772"/>
            <a:chOff x="1581351" y="6170401"/>
            <a:chExt cx="3960440" cy="277772"/>
          </a:xfrm>
        </p:grpSpPr>
        <p:sp>
          <p:nvSpPr>
            <p:cNvPr id="199" name="TextBox 198"/>
            <p:cNvSpPr txBox="1"/>
            <p:nvPr/>
          </p:nvSpPr>
          <p:spPr>
            <a:xfrm>
              <a:off x="1581351" y="6170401"/>
              <a:ext cx="648072" cy="276999"/>
            </a:xfrm>
            <a:prstGeom prst="rect">
              <a:avLst/>
            </a:prstGeom>
            <a:solidFill>
              <a:schemeClr val="bg1"/>
            </a:solidFill>
          </p:spPr>
          <p:txBody>
            <a:bodyPr wrap="square" rtlCol="0">
              <a:spAutoFit/>
            </a:bodyPr>
            <a:lstStyle/>
            <a:p>
              <a:pPr algn="ctr"/>
              <a:r>
                <a:rPr lang="en-GB" sz="1200" dirty="0" smtClean="0">
                  <a:latin typeface="Arial" pitchFamily="34" charset="0"/>
                  <a:cs typeface="Arial" pitchFamily="34" charset="0"/>
                </a:rPr>
                <a:t>0.5</a:t>
              </a:r>
              <a:endParaRPr lang="en-GB" sz="1200" dirty="0">
                <a:latin typeface="Arial" pitchFamily="34" charset="0"/>
                <a:cs typeface="Arial" pitchFamily="34" charset="0"/>
              </a:endParaRPr>
            </a:p>
          </p:txBody>
        </p:sp>
        <p:sp>
          <p:nvSpPr>
            <p:cNvPr id="200" name="TextBox 199"/>
            <p:cNvSpPr txBox="1"/>
            <p:nvPr/>
          </p:nvSpPr>
          <p:spPr>
            <a:xfrm>
              <a:off x="3203848" y="6171173"/>
              <a:ext cx="648072" cy="276999"/>
            </a:xfrm>
            <a:prstGeom prst="rect">
              <a:avLst/>
            </a:prstGeom>
            <a:solidFill>
              <a:schemeClr val="bg1"/>
            </a:solidFill>
          </p:spPr>
          <p:txBody>
            <a:bodyPr wrap="square" rtlCol="0">
              <a:spAutoFit/>
            </a:bodyPr>
            <a:lstStyle/>
            <a:p>
              <a:pPr algn="ctr"/>
              <a:r>
                <a:rPr lang="en-GB" sz="1200" dirty="0" smtClean="0">
                  <a:latin typeface="Arial" pitchFamily="34" charset="0"/>
                  <a:cs typeface="Arial" pitchFamily="34" charset="0"/>
                </a:rPr>
                <a:t>1.0</a:t>
              </a:r>
              <a:endParaRPr lang="en-GB" sz="1200" dirty="0">
                <a:latin typeface="Arial" pitchFamily="34" charset="0"/>
                <a:cs typeface="Arial" pitchFamily="34" charset="0"/>
              </a:endParaRPr>
            </a:p>
          </p:txBody>
        </p:sp>
        <p:sp>
          <p:nvSpPr>
            <p:cNvPr id="201" name="TextBox 200"/>
            <p:cNvSpPr txBox="1"/>
            <p:nvPr/>
          </p:nvSpPr>
          <p:spPr>
            <a:xfrm>
              <a:off x="4893719" y="6171174"/>
              <a:ext cx="648072" cy="276999"/>
            </a:xfrm>
            <a:prstGeom prst="rect">
              <a:avLst/>
            </a:prstGeom>
            <a:solidFill>
              <a:schemeClr val="bg1"/>
            </a:solidFill>
          </p:spPr>
          <p:txBody>
            <a:bodyPr wrap="square" rtlCol="0">
              <a:spAutoFit/>
            </a:bodyPr>
            <a:lstStyle/>
            <a:p>
              <a:pPr algn="ctr"/>
              <a:r>
                <a:rPr lang="en-GB" sz="1200" dirty="0" smtClean="0">
                  <a:latin typeface="Arial" pitchFamily="34" charset="0"/>
                  <a:cs typeface="Arial" pitchFamily="34" charset="0"/>
                </a:rPr>
                <a:t>2.0</a:t>
              </a:r>
              <a:endParaRPr lang="en-GB" sz="1200" dirty="0">
                <a:latin typeface="Arial" pitchFamily="34" charset="0"/>
                <a:cs typeface="Arial" pitchFamily="34" charset="0"/>
              </a:endParaRPr>
            </a:p>
          </p:txBody>
        </p:sp>
      </p:grpSp>
      <p:grpSp>
        <p:nvGrpSpPr>
          <p:cNvPr id="202" name="Group 201"/>
          <p:cNvGrpSpPr/>
          <p:nvPr/>
        </p:nvGrpSpPr>
        <p:grpSpPr>
          <a:xfrm>
            <a:off x="2596810" y="5117536"/>
            <a:ext cx="3312368" cy="77878"/>
            <a:chOff x="5436096" y="6093296"/>
            <a:chExt cx="3312368" cy="77878"/>
          </a:xfrm>
        </p:grpSpPr>
        <p:cxnSp>
          <p:nvCxnSpPr>
            <p:cNvPr id="203" name="Straight Connector 202"/>
            <p:cNvCxnSpPr/>
            <p:nvPr/>
          </p:nvCxnSpPr>
          <p:spPr>
            <a:xfrm>
              <a:off x="5436096" y="6093296"/>
              <a:ext cx="0" cy="778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092280" y="6093296"/>
              <a:ext cx="0" cy="778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8748464" y="6093296"/>
              <a:ext cx="0" cy="778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6" name="TextBox 205"/>
          <p:cNvSpPr txBox="1"/>
          <p:nvPr/>
        </p:nvSpPr>
        <p:spPr>
          <a:xfrm>
            <a:off x="2544775" y="1329173"/>
            <a:ext cx="1499975" cy="461665"/>
          </a:xfrm>
          <a:prstGeom prst="rect">
            <a:avLst/>
          </a:prstGeom>
          <a:noFill/>
        </p:spPr>
        <p:txBody>
          <a:bodyPr wrap="square" rtlCol="0">
            <a:spAutoFit/>
          </a:bodyPr>
          <a:lstStyle/>
          <a:p>
            <a:pPr algn="ctr"/>
            <a:r>
              <a:rPr lang="ru-RU" sz="1200" b="1" dirty="0" smtClean="0">
                <a:latin typeface="Arial" pitchFamily="34" charset="0"/>
                <a:cs typeface="Arial" pitchFamily="34" charset="0"/>
              </a:rPr>
              <a:t>Преимущество от снижения АД</a:t>
            </a:r>
            <a:endParaRPr lang="en-GB" sz="1200" b="1" dirty="0">
              <a:latin typeface="Arial" pitchFamily="34" charset="0"/>
              <a:cs typeface="Arial" pitchFamily="34" charset="0"/>
            </a:endParaRPr>
          </a:p>
        </p:txBody>
      </p:sp>
      <p:sp>
        <p:nvSpPr>
          <p:cNvPr id="207" name="TextBox 206"/>
          <p:cNvSpPr txBox="1"/>
          <p:nvPr/>
        </p:nvSpPr>
        <p:spPr>
          <a:xfrm>
            <a:off x="4464202" y="1329173"/>
            <a:ext cx="1358188" cy="276999"/>
          </a:xfrm>
          <a:prstGeom prst="rect">
            <a:avLst/>
          </a:prstGeom>
          <a:solidFill>
            <a:schemeClr val="bg1"/>
          </a:solidFill>
        </p:spPr>
        <p:txBody>
          <a:bodyPr wrap="square" rtlCol="0">
            <a:spAutoFit/>
          </a:bodyPr>
          <a:lstStyle/>
          <a:p>
            <a:pPr algn="ctr"/>
            <a:r>
              <a:rPr lang="ru-RU" sz="1200" b="1" dirty="0" smtClean="0">
                <a:latin typeface="Arial" pitchFamily="34" charset="0"/>
                <a:cs typeface="Arial" pitchFamily="34" charset="0"/>
              </a:rPr>
              <a:t>Контроль</a:t>
            </a:r>
            <a:endParaRPr lang="en-GB" sz="1200" b="1" dirty="0">
              <a:latin typeface="Arial" pitchFamily="34" charset="0"/>
              <a:cs typeface="Arial" pitchFamily="34" charset="0"/>
            </a:endParaRPr>
          </a:p>
        </p:txBody>
      </p:sp>
      <p:grpSp>
        <p:nvGrpSpPr>
          <p:cNvPr id="18" name="Group 17"/>
          <p:cNvGrpSpPr/>
          <p:nvPr/>
        </p:nvGrpSpPr>
        <p:grpSpPr>
          <a:xfrm>
            <a:off x="6233214" y="2049804"/>
            <a:ext cx="2502776" cy="1170636"/>
            <a:chOff x="7105650" y="1830605"/>
            <a:chExt cx="2140846" cy="1170636"/>
          </a:xfrm>
        </p:grpSpPr>
        <p:sp>
          <p:nvSpPr>
            <p:cNvPr id="11" name="Diamond 10"/>
            <p:cNvSpPr/>
            <p:nvPr/>
          </p:nvSpPr>
          <p:spPr>
            <a:xfrm>
              <a:off x="7105650" y="2362758"/>
              <a:ext cx="190500" cy="203308"/>
            </a:xfrm>
            <a:prstGeom prst="diamond">
              <a:avLst/>
            </a:prstGeom>
            <a:solidFill>
              <a:srgbClr val="43AC99"/>
            </a:solidFill>
            <a:ln>
              <a:solidFill>
                <a:srgbClr val="43AC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2" name="Diamond 211"/>
            <p:cNvSpPr/>
            <p:nvPr/>
          </p:nvSpPr>
          <p:spPr>
            <a:xfrm>
              <a:off x="7105650" y="2776477"/>
              <a:ext cx="190500" cy="203308"/>
            </a:xfrm>
            <a:prstGeom prst="diamond">
              <a:avLst/>
            </a:prstGeom>
            <a:solidFill>
              <a:srgbClr val="F04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3" name="Diamond 212"/>
            <p:cNvSpPr/>
            <p:nvPr/>
          </p:nvSpPr>
          <p:spPr>
            <a:xfrm>
              <a:off x="7105650" y="1894946"/>
              <a:ext cx="190500" cy="203308"/>
            </a:xfrm>
            <a:prstGeom prst="diamond">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7314438" y="2724242"/>
              <a:ext cx="987771" cy="276999"/>
            </a:xfrm>
            <a:prstGeom prst="rect">
              <a:avLst/>
            </a:prstGeom>
            <a:noFill/>
          </p:spPr>
          <p:txBody>
            <a:bodyPr wrap="none" rtlCol="0">
              <a:spAutoFit/>
            </a:bodyPr>
            <a:lstStyle/>
            <a:p>
              <a:r>
                <a:rPr lang="ru-RU" sz="1200" dirty="0" smtClean="0"/>
                <a:t>Все случаи</a:t>
              </a:r>
              <a:endParaRPr lang="en-GB" sz="1200" dirty="0"/>
            </a:p>
          </p:txBody>
        </p:sp>
        <p:sp>
          <p:nvSpPr>
            <p:cNvPr id="216" name="TextBox 215"/>
            <p:cNvSpPr txBox="1"/>
            <p:nvPr/>
          </p:nvSpPr>
          <p:spPr>
            <a:xfrm>
              <a:off x="7259574" y="2308665"/>
              <a:ext cx="1982302" cy="276999"/>
            </a:xfrm>
            <a:prstGeom prst="rect">
              <a:avLst/>
            </a:prstGeom>
            <a:noFill/>
          </p:spPr>
          <p:txBody>
            <a:bodyPr wrap="none" rtlCol="0">
              <a:spAutoFit/>
            </a:bodyPr>
            <a:lstStyle/>
            <a:p>
              <a:r>
                <a:rPr lang="en-GB" sz="1200" dirty="0"/>
                <a:t> </a:t>
              </a:r>
              <a:r>
                <a:rPr lang="ru-RU" sz="1200" dirty="0" smtClean="0"/>
                <a:t>Исходное САД</a:t>
              </a:r>
              <a:r>
                <a:rPr lang="en-US" sz="1200" dirty="0" smtClean="0">
                  <a:sym typeface="Symbol" panose="05050102010706020507" pitchFamily="18" charset="2"/>
                </a:rPr>
                <a:t>&lt;140 </a:t>
              </a:r>
              <a:r>
                <a:rPr lang="ru-RU" sz="1200" dirty="0" smtClean="0">
                  <a:sym typeface="Symbol" panose="05050102010706020507" pitchFamily="18" charset="2"/>
                </a:rPr>
                <a:t>мм рт. ст.</a:t>
              </a:r>
              <a:endParaRPr lang="en-GB" sz="1200" dirty="0"/>
            </a:p>
          </p:txBody>
        </p:sp>
        <p:sp>
          <p:nvSpPr>
            <p:cNvPr id="217" name="TextBox 216"/>
            <p:cNvSpPr txBox="1"/>
            <p:nvPr/>
          </p:nvSpPr>
          <p:spPr>
            <a:xfrm>
              <a:off x="7305329" y="1830605"/>
              <a:ext cx="1941167" cy="276999"/>
            </a:xfrm>
            <a:prstGeom prst="rect">
              <a:avLst/>
            </a:prstGeom>
            <a:noFill/>
          </p:spPr>
          <p:txBody>
            <a:bodyPr wrap="none" rtlCol="0">
              <a:spAutoFit/>
            </a:bodyPr>
            <a:lstStyle/>
            <a:p>
              <a:r>
                <a:rPr lang="ru-RU" sz="1200" dirty="0" smtClean="0"/>
                <a:t>Исходное САД</a:t>
              </a:r>
              <a:r>
                <a:rPr lang="en-US" sz="1200" dirty="0" smtClean="0">
                  <a:sym typeface="Symbol" panose="05050102010706020507" pitchFamily="18" charset="2"/>
                </a:rPr>
                <a:t>140 </a:t>
              </a:r>
              <a:r>
                <a:rPr lang="ru-RU" sz="1200" dirty="0" smtClean="0">
                  <a:sym typeface="Symbol" panose="05050102010706020507" pitchFamily="18" charset="2"/>
                </a:rPr>
                <a:t>мм рт. ст.</a:t>
              </a:r>
              <a:endParaRPr lang="en-GB" sz="1200" dirty="0"/>
            </a:p>
          </p:txBody>
        </p:sp>
      </p:grpSp>
      <p:sp>
        <p:nvSpPr>
          <p:cNvPr id="30" name="TextBox 29"/>
          <p:cNvSpPr txBox="1"/>
          <p:nvPr/>
        </p:nvSpPr>
        <p:spPr>
          <a:xfrm>
            <a:off x="1494429" y="1490414"/>
            <a:ext cx="988307" cy="276999"/>
          </a:xfrm>
          <a:prstGeom prst="rect">
            <a:avLst/>
          </a:prstGeom>
          <a:noFill/>
        </p:spPr>
        <p:txBody>
          <a:bodyPr wrap="square" rtlCol="0">
            <a:spAutoFit/>
          </a:bodyPr>
          <a:lstStyle/>
          <a:p>
            <a:r>
              <a:rPr lang="ru-RU" sz="1200" b="1" dirty="0" smtClean="0">
                <a:latin typeface="Arial" pitchFamily="34" charset="0"/>
                <a:cs typeface="Arial" pitchFamily="34" charset="0"/>
              </a:rPr>
              <a:t>Исходы</a:t>
            </a:r>
            <a:endParaRPr lang="en-GB" sz="1200" b="1" dirty="0">
              <a:latin typeface="Arial" pitchFamily="34" charset="0"/>
              <a:cs typeface="Arial" pitchFamily="34" charset="0"/>
            </a:endParaRPr>
          </a:p>
        </p:txBody>
      </p:sp>
      <p:sp>
        <p:nvSpPr>
          <p:cNvPr id="31" name="TextBox 30"/>
          <p:cNvSpPr txBox="1"/>
          <p:nvPr/>
        </p:nvSpPr>
        <p:spPr>
          <a:xfrm>
            <a:off x="1262130" y="1954932"/>
            <a:ext cx="1127249" cy="276999"/>
          </a:xfrm>
          <a:prstGeom prst="rect">
            <a:avLst/>
          </a:prstGeom>
          <a:noFill/>
        </p:spPr>
        <p:txBody>
          <a:bodyPr wrap="square" rtlCol="0">
            <a:spAutoFit/>
          </a:bodyPr>
          <a:lstStyle/>
          <a:p>
            <a:r>
              <a:rPr lang="ru-RU" sz="1200" dirty="0" smtClean="0">
                <a:latin typeface="Arial" pitchFamily="34" charset="0"/>
                <a:cs typeface="Arial" pitchFamily="34" charset="0"/>
              </a:rPr>
              <a:t>Смертность</a:t>
            </a:r>
            <a:endParaRPr lang="en-GB" sz="1200" dirty="0">
              <a:latin typeface="Arial" pitchFamily="34" charset="0"/>
              <a:cs typeface="Arial" pitchFamily="34" charset="0"/>
            </a:endParaRPr>
          </a:p>
        </p:txBody>
      </p:sp>
      <p:sp>
        <p:nvSpPr>
          <p:cNvPr id="32" name="TextBox 31"/>
          <p:cNvSpPr txBox="1"/>
          <p:nvPr/>
        </p:nvSpPr>
        <p:spPr>
          <a:xfrm>
            <a:off x="1401072" y="2805838"/>
            <a:ext cx="988307" cy="276999"/>
          </a:xfrm>
          <a:prstGeom prst="rect">
            <a:avLst/>
          </a:prstGeom>
          <a:noFill/>
        </p:spPr>
        <p:txBody>
          <a:bodyPr wrap="square" rtlCol="0">
            <a:spAutoFit/>
          </a:bodyPr>
          <a:lstStyle/>
          <a:p>
            <a:r>
              <a:rPr lang="en-GB" sz="1200" dirty="0" smtClean="0">
                <a:latin typeface="Arial" pitchFamily="34" charset="0"/>
                <a:cs typeface="Arial" pitchFamily="34" charset="0"/>
              </a:rPr>
              <a:t>C</a:t>
            </a:r>
            <a:r>
              <a:rPr lang="ru-RU" sz="1200" dirty="0" smtClean="0">
                <a:latin typeface="Arial" pitchFamily="34" charset="0"/>
                <a:cs typeface="Arial" pitchFamily="34" charset="0"/>
              </a:rPr>
              <a:t>СО</a:t>
            </a:r>
            <a:endParaRPr lang="en-GB" sz="1200" dirty="0">
              <a:latin typeface="Arial" pitchFamily="34" charset="0"/>
              <a:cs typeface="Arial" pitchFamily="34" charset="0"/>
            </a:endParaRPr>
          </a:p>
        </p:txBody>
      </p:sp>
      <p:sp>
        <p:nvSpPr>
          <p:cNvPr id="33" name="TextBox 32"/>
          <p:cNvSpPr txBox="1"/>
          <p:nvPr/>
        </p:nvSpPr>
        <p:spPr>
          <a:xfrm>
            <a:off x="1401072" y="3653120"/>
            <a:ext cx="988307" cy="276999"/>
          </a:xfrm>
          <a:prstGeom prst="rect">
            <a:avLst/>
          </a:prstGeom>
          <a:noFill/>
        </p:spPr>
        <p:txBody>
          <a:bodyPr wrap="square" rtlCol="0">
            <a:spAutoFit/>
          </a:bodyPr>
          <a:lstStyle/>
          <a:p>
            <a:r>
              <a:rPr lang="ru-RU" sz="1200" dirty="0" smtClean="0">
                <a:latin typeface="Arial" pitchFamily="34" charset="0"/>
                <a:cs typeface="Arial" pitchFamily="34" charset="0"/>
              </a:rPr>
              <a:t>ИБС</a:t>
            </a:r>
            <a:endParaRPr lang="en-GB" sz="1200" dirty="0">
              <a:latin typeface="Arial" pitchFamily="34" charset="0"/>
              <a:cs typeface="Arial" pitchFamily="34" charset="0"/>
            </a:endParaRPr>
          </a:p>
        </p:txBody>
      </p:sp>
      <p:sp>
        <p:nvSpPr>
          <p:cNvPr id="34" name="TextBox 33"/>
          <p:cNvSpPr txBox="1"/>
          <p:nvPr/>
        </p:nvSpPr>
        <p:spPr>
          <a:xfrm>
            <a:off x="1401072" y="4514568"/>
            <a:ext cx="988307" cy="276999"/>
          </a:xfrm>
          <a:prstGeom prst="rect">
            <a:avLst/>
          </a:prstGeom>
          <a:noFill/>
        </p:spPr>
        <p:txBody>
          <a:bodyPr wrap="square" rtlCol="0">
            <a:spAutoFit/>
          </a:bodyPr>
          <a:lstStyle/>
          <a:p>
            <a:r>
              <a:rPr lang="ru-RU" sz="1200" dirty="0" smtClean="0">
                <a:latin typeface="Arial" pitchFamily="34" charset="0"/>
                <a:cs typeface="Arial" pitchFamily="34" charset="0"/>
              </a:rPr>
              <a:t>Инсульт </a:t>
            </a:r>
            <a:endParaRPr lang="en-GB" sz="1200" dirty="0">
              <a:latin typeface="Arial" pitchFamily="34" charset="0"/>
              <a:cs typeface="Arial" pitchFamily="34" charset="0"/>
            </a:endParaRPr>
          </a:p>
        </p:txBody>
      </p:sp>
      <p:sp>
        <p:nvSpPr>
          <p:cNvPr id="9" name="Left Brace 8"/>
          <p:cNvSpPr/>
          <p:nvPr/>
        </p:nvSpPr>
        <p:spPr>
          <a:xfrm>
            <a:off x="2482736" y="1855507"/>
            <a:ext cx="124078" cy="484267"/>
          </a:xfrm>
          <a:prstGeom prst="leftBrace">
            <a:avLst/>
          </a:prstGeom>
          <a:ln>
            <a:solidFill>
              <a:srgbClr val="5A5A5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36" name="Left Brace 35"/>
          <p:cNvSpPr/>
          <p:nvPr/>
        </p:nvSpPr>
        <p:spPr>
          <a:xfrm>
            <a:off x="2482736" y="2672079"/>
            <a:ext cx="124078" cy="484267"/>
          </a:xfrm>
          <a:prstGeom prst="leftBrace">
            <a:avLst/>
          </a:prstGeom>
          <a:ln>
            <a:solidFill>
              <a:srgbClr val="5A5A5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37" name="Left Brace 36"/>
          <p:cNvSpPr/>
          <p:nvPr/>
        </p:nvSpPr>
        <p:spPr>
          <a:xfrm>
            <a:off x="2482736" y="3592345"/>
            <a:ext cx="124078" cy="484267"/>
          </a:xfrm>
          <a:prstGeom prst="leftBrace">
            <a:avLst/>
          </a:prstGeom>
          <a:ln>
            <a:solidFill>
              <a:srgbClr val="5A5A5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38" name="Left Brace 37"/>
          <p:cNvSpPr/>
          <p:nvPr/>
        </p:nvSpPr>
        <p:spPr>
          <a:xfrm>
            <a:off x="2482736" y="4443302"/>
            <a:ext cx="124078" cy="484267"/>
          </a:xfrm>
          <a:prstGeom prst="leftBrace">
            <a:avLst/>
          </a:prstGeom>
          <a:ln>
            <a:solidFill>
              <a:srgbClr val="5A5A5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0" name="Rectangle 9"/>
          <p:cNvSpPr/>
          <p:nvPr/>
        </p:nvSpPr>
        <p:spPr>
          <a:xfrm>
            <a:off x="6547104" y="2021057"/>
            <a:ext cx="2292838" cy="1272324"/>
          </a:xfrm>
          <a:prstGeom prst="rect">
            <a:avLst/>
          </a:prstGeom>
          <a:noFill/>
          <a:ln>
            <a:solidFill>
              <a:srgbClr val="5A5A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TextBox 34"/>
          <p:cNvSpPr txBox="1"/>
          <p:nvPr/>
        </p:nvSpPr>
        <p:spPr>
          <a:xfrm>
            <a:off x="2958475" y="5395744"/>
            <a:ext cx="2515957" cy="276999"/>
          </a:xfrm>
          <a:prstGeom prst="rect">
            <a:avLst/>
          </a:prstGeom>
          <a:noFill/>
        </p:spPr>
        <p:txBody>
          <a:bodyPr wrap="square" rtlCol="0">
            <a:spAutoFit/>
          </a:bodyPr>
          <a:lstStyle/>
          <a:p>
            <a:pPr algn="ctr"/>
            <a:r>
              <a:rPr lang="ru-RU" sz="1200" dirty="0" smtClean="0">
                <a:latin typeface="Arial" pitchFamily="34" charset="0"/>
                <a:cs typeface="Arial" pitchFamily="34" charset="0"/>
              </a:rPr>
              <a:t>Отношение рисков</a:t>
            </a:r>
            <a:r>
              <a:rPr lang="en-GB" sz="1200" dirty="0" smtClean="0">
                <a:latin typeface="Arial" pitchFamily="34" charset="0"/>
                <a:cs typeface="Arial" pitchFamily="34" charset="0"/>
              </a:rPr>
              <a:t>(95% </a:t>
            </a:r>
            <a:r>
              <a:rPr lang="ru-RU" sz="1200" dirty="0" smtClean="0">
                <a:latin typeface="Arial" pitchFamily="34" charset="0"/>
                <a:cs typeface="Arial" pitchFamily="34" charset="0"/>
              </a:rPr>
              <a:t>ДИ</a:t>
            </a:r>
            <a:r>
              <a:rPr lang="en-GB" sz="1200" dirty="0" smtClean="0">
                <a:latin typeface="Arial" pitchFamily="34" charset="0"/>
                <a:cs typeface="Arial" pitchFamily="34" charset="0"/>
              </a:rPr>
              <a:t>)</a:t>
            </a:r>
            <a:endParaRPr lang="en-GB" sz="1200" dirty="0">
              <a:latin typeface="Arial" pitchFamily="34" charset="0"/>
              <a:cs typeface="Arial" pitchFamily="34" charset="0"/>
            </a:endParaRPr>
          </a:p>
        </p:txBody>
      </p:sp>
      <p:sp>
        <p:nvSpPr>
          <p:cNvPr id="39" name="Rounded Rectangle 38"/>
          <p:cNvSpPr/>
          <p:nvPr/>
        </p:nvSpPr>
        <p:spPr>
          <a:xfrm>
            <a:off x="1360127" y="4353772"/>
            <a:ext cx="2818235" cy="6681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sp>
        <p:nvSpPr>
          <p:cNvPr id="40" name="Line 5"/>
          <p:cNvSpPr>
            <a:spLocks noChangeShapeType="1"/>
          </p:cNvSpPr>
          <p:nvPr/>
        </p:nvSpPr>
        <p:spPr bwMode="auto">
          <a:xfrm>
            <a:off x="1423536" y="1763983"/>
            <a:ext cx="448056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cxnSp>
        <p:nvCxnSpPr>
          <p:cNvPr id="41" name="Straight Arrow Connector 40"/>
          <p:cNvCxnSpPr/>
          <p:nvPr/>
        </p:nvCxnSpPr>
        <p:spPr>
          <a:xfrm>
            <a:off x="4468592" y="1276854"/>
            <a:ext cx="10058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2958475" y="1276854"/>
            <a:ext cx="10058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467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88"/>
            <a:ext cx="8892480" cy="665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9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2"/>
          <p:cNvSpPr>
            <a:spLocks noGrp="1"/>
          </p:cNvSpPr>
          <p:nvPr>
            <p:ph type="title"/>
          </p:nvPr>
        </p:nvSpPr>
        <p:spPr>
          <a:xfrm>
            <a:off x="27710" y="377897"/>
            <a:ext cx="9116289" cy="719137"/>
          </a:xfrm>
        </p:spPr>
        <p:txBody>
          <a:bodyPr>
            <a:noAutofit/>
          </a:bodyPr>
          <a:lstStyle/>
          <a:p>
            <a:r>
              <a:rPr lang="ru-RU" dirty="0">
                <a:solidFill>
                  <a:schemeClr val="tx1"/>
                </a:solidFill>
              </a:rPr>
              <a:t>Шкала CHA2DS2-VASc</a:t>
            </a:r>
            <a:r>
              <a:rPr lang="ru-RU" dirty="0"/>
              <a:t/>
            </a:r>
            <a:br>
              <a:rPr lang="ru-RU" dirty="0"/>
            </a:br>
            <a:r>
              <a:rPr lang="ru-RU" altLang="fr-FR" dirty="0" smtClean="0">
                <a:solidFill>
                  <a:schemeClr val="tx1"/>
                </a:solidFill>
              </a:rPr>
              <a:t>                                   риски инсульта и кровотечения</a:t>
            </a:r>
            <a:endParaRPr lang="en-GB" altLang="fr-FR" dirty="0" smtClean="0">
              <a:solidFill>
                <a:schemeClr val="tx1"/>
              </a:solidFill>
            </a:endParaRPr>
          </a:p>
        </p:txBody>
      </p:sp>
      <p:graphicFrame>
        <p:nvGraphicFramePr>
          <p:cNvPr id="6" name="Group 70"/>
          <p:cNvGraphicFramePr>
            <a:graphicFrameLocks/>
          </p:cNvGraphicFramePr>
          <p:nvPr>
            <p:extLst>
              <p:ext uri="{D42A27DB-BD31-4B8C-83A1-F6EECF244321}">
                <p14:modId xmlns:p14="http://schemas.microsoft.com/office/powerpoint/2010/main" val="459039731"/>
              </p:ext>
            </p:extLst>
          </p:nvPr>
        </p:nvGraphicFramePr>
        <p:xfrm>
          <a:off x="157163" y="1187798"/>
          <a:ext cx="4214811" cy="4942451"/>
        </p:xfrm>
        <a:graphic>
          <a:graphicData uri="http://schemas.openxmlformats.org/drawingml/2006/table">
            <a:tbl>
              <a:tblPr/>
              <a:tblGrid>
                <a:gridCol w="3057525"/>
                <a:gridCol w="1157286"/>
              </a:tblGrid>
              <a:tr h="4196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CHA</a:t>
                      </a:r>
                      <a:r>
                        <a:rPr kumimoji="0" lang="en-GB" sz="2000" b="1" i="0" u="none" strike="noStrike" cap="none" normalizeH="0" baseline="-2500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2</a:t>
                      </a:r>
                      <a:r>
                        <a:rPr kumimoji="0" lang="en-GB"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DS</a:t>
                      </a:r>
                      <a:r>
                        <a:rPr kumimoji="0" lang="en-GB" sz="2000" b="1" i="0" u="none" strike="noStrike" cap="none" normalizeH="0" baseline="-2500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2</a:t>
                      </a:r>
                      <a:r>
                        <a:rPr kumimoji="0" lang="en-GB"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-VASc </a:t>
                      </a:r>
                      <a:endParaRPr kumimoji="0" lang="en-US"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Баллы</a:t>
                      </a:r>
                      <a:endParaRPr kumimoji="0" lang="en-US"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r>
              <a:tr h="607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ХСН</a:t>
                      </a:r>
                      <a:r>
                        <a:rPr kumimoji="0" lang="en-US" sz="20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a:t>
                      </a:r>
                      <a:r>
                        <a:rPr kumimoji="0" lang="ru-RU" sz="20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дисфункция ЛЖ</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w="19050" cap="flat" cmpd="sng" algn="ctr">
                      <a:solidFill>
                        <a:schemeClr val="accent1"/>
                      </a:solidFill>
                      <a:prstDash val="solid"/>
                      <a:round/>
                      <a:headEnd type="none" w="med" len="med"/>
                      <a:tailEnd type="none" w="lg" len="sm"/>
                    </a:lnT>
                    <a:lnB>
                      <a:noFill/>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w="19050" cap="flat" cmpd="sng" algn="ctr">
                      <a:solidFill>
                        <a:schemeClr val="accent1"/>
                      </a:solidFill>
                      <a:prstDash val="solid"/>
                      <a:round/>
                      <a:headEnd type="none" w="med" len="med"/>
                      <a:tailEnd type="none" w="lg" len="sm"/>
                    </a:lnT>
                    <a:lnB>
                      <a:noFill/>
                    </a:lnB>
                    <a:lnTlToBr>
                      <a:noFill/>
                    </a:lnTlToBr>
                    <a:lnBlToTr>
                      <a:noFill/>
                    </a:lnBlToTr>
                    <a:solidFill>
                      <a:srgbClr val="EAEAEA"/>
                    </a:solidFill>
                  </a:tcPr>
                </a:tc>
              </a:tr>
              <a:tr h="4196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АГ</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a:noFill/>
                    </a:lnB>
                    <a:lnTlToBr>
                      <a:noFill/>
                    </a:lnTlToBr>
                    <a:lnBlToTr>
                      <a:noFill/>
                    </a:lnBlToTr>
                    <a:noFill/>
                  </a:tcPr>
                </a:tc>
              </a:tr>
              <a:tr h="6547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Возраст</a:t>
                      </a: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sym typeface="Symbol" pitchFamily="18" charset="2"/>
                        </a:rPr>
                        <a:t>75 </a:t>
                      </a:r>
                      <a:r>
                        <a:rPr kumimoji="0" lang="ru-RU"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sym typeface="Symbol" pitchFamily="18" charset="2"/>
                        </a:rPr>
                        <a:t>лет</a:t>
                      </a:r>
                      <a:endPar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sym typeface="Symbol" pitchFamily="18" charset="2"/>
                      </a:endParaRPr>
                    </a:p>
                  </a:txBody>
                  <a:tcPr marL="92634" marR="92634" marT="45704" marB="45704" anchor="ctr" horzOverflow="overflow">
                    <a:lnL>
                      <a:noFill/>
                    </a:lnL>
                    <a:lnR>
                      <a:noFill/>
                    </a:lnR>
                    <a:lnT>
                      <a:noFill/>
                    </a:lnT>
                    <a:lnB>
                      <a:noFill/>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2</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a:noFill/>
                    </a:lnB>
                    <a:lnTlToBr>
                      <a:noFill/>
                    </a:lnTlToBr>
                    <a:lnBlToTr>
                      <a:noFill/>
                    </a:lnBlToTr>
                    <a:solidFill>
                      <a:srgbClr val="EAEAEA"/>
                    </a:solidFill>
                  </a:tcPr>
                </a:tc>
              </a:tr>
              <a:tr h="605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Сахарный диабет</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a:noFill/>
                    </a:lnB>
                    <a:lnTlToBr>
                      <a:noFill/>
                    </a:lnTlToBr>
                    <a:lnBlToTr>
                      <a:noFill/>
                    </a:lnBlToTr>
                    <a:noFill/>
                  </a:tcPr>
                </a:tc>
              </a:tr>
              <a:tr h="665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Инсульт</a:t>
                      </a:r>
                      <a:r>
                        <a:rPr kumimoji="0" lang="en-US"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a:t>
                      </a: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ТИА</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a:noFill/>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2</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a:noFill/>
                    </a:lnB>
                    <a:lnTlToBr>
                      <a:noFill/>
                    </a:lnTlToBr>
                    <a:lnBlToTr>
                      <a:noFill/>
                    </a:lnBlToTr>
                    <a:solidFill>
                      <a:srgbClr val="EAEAEA"/>
                    </a:solidFill>
                  </a:tcPr>
                </a:tc>
              </a:tr>
              <a:tr h="6204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Заболевание сосудов</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a:noFill/>
                    </a:lnB>
                    <a:lnTlToBr>
                      <a:noFill/>
                    </a:lnTlToBr>
                    <a:lnBlToTr>
                      <a:noFill/>
                    </a:lnBlToTr>
                    <a:noFill/>
                  </a:tcPr>
                </a:tc>
              </a:tr>
              <a:tr h="529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Возраст </a:t>
                      </a: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 65–74 </a:t>
                      </a:r>
                      <a:r>
                        <a:rPr kumimoji="0" lang="ru-RU"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года</a:t>
                      </a:r>
                      <a:endPar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a:noFill/>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a:noFill/>
                    </a:lnB>
                    <a:lnTlToBr>
                      <a:noFill/>
                    </a:lnTlToBr>
                    <a:lnBlToTr>
                      <a:noFill/>
                    </a:lnBlToTr>
                    <a:solidFill>
                      <a:srgbClr val="EAEAEA"/>
                    </a:solidFill>
                  </a:tcPr>
                </a:tc>
              </a:tr>
              <a:tr h="4196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Женский</a:t>
                      </a:r>
                      <a:r>
                        <a:rPr kumimoji="0" lang="en-GB"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пол</a:t>
                      </a:r>
                      <a:endParaRPr kumimoji="0" lang="en-GB"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2634" marR="92634" marT="45704" marB="45704" anchor="ctr" horzOverflow="overflow">
                    <a:lnL>
                      <a:noFill/>
                    </a:lnL>
                    <a:lnR>
                      <a:noFill/>
                    </a:lnR>
                    <a:lnT>
                      <a:noFill/>
                    </a:lnT>
                    <a:lnB w="19050" cap="flat" cmpd="sng" algn="ctr">
                      <a:solidFill>
                        <a:schemeClr val="accent1"/>
                      </a:solidFill>
                      <a:prstDash val="solid"/>
                      <a:round/>
                      <a:headEnd type="none" w="med" len="med"/>
                      <a:tailEnd type="none" w="lg" len="sm"/>
                    </a:lnB>
                    <a:lnTlToBr>
                      <a:noFill/>
                    </a:lnTlToBr>
                    <a:lnBlToTr>
                      <a:noFill/>
                    </a:lnBlToTr>
                    <a:noFill/>
                  </a:tcPr>
                </a:tc>
              </a:tr>
            </a:tbl>
          </a:graphicData>
        </a:graphic>
      </p:graphicFrame>
      <p:graphicFrame>
        <p:nvGraphicFramePr>
          <p:cNvPr id="20" name="Group 109"/>
          <p:cNvGraphicFramePr>
            <a:graphicFrameLocks/>
          </p:cNvGraphicFramePr>
          <p:nvPr>
            <p:extLst>
              <p:ext uri="{D42A27DB-BD31-4B8C-83A1-F6EECF244321}">
                <p14:modId xmlns:p14="http://schemas.microsoft.com/office/powerpoint/2010/main" val="2567351489"/>
              </p:ext>
            </p:extLst>
          </p:nvPr>
        </p:nvGraphicFramePr>
        <p:xfrm>
          <a:off x="4554538" y="1214772"/>
          <a:ext cx="4265612" cy="4900278"/>
        </p:xfrm>
        <a:graphic>
          <a:graphicData uri="http://schemas.openxmlformats.org/drawingml/2006/table">
            <a:tbl>
              <a:tblPr/>
              <a:tblGrid>
                <a:gridCol w="3199380"/>
                <a:gridCol w="1066232"/>
              </a:tblGrid>
              <a:tr h="3296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HAS-BLED </a:t>
                      </a:r>
                      <a:endParaRPr kumimoji="0" lang="en-US"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Баллы</a:t>
                      </a:r>
                      <a:endParaRPr kumimoji="0" lang="en-US"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w="19050" cap="flat" cmpd="sng" algn="ctr">
                      <a:solidFill>
                        <a:schemeClr val="accent1"/>
                      </a:solidFill>
                      <a:prstDash val="solid"/>
                      <a:round/>
                      <a:headEnd type="none" w="med" len="med"/>
                      <a:tailEnd type="none" w="lg" len="sm"/>
                    </a:lnT>
                    <a:lnB w="19050" cap="flat" cmpd="sng" algn="ctr">
                      <a:solidFill>
                        <a:schemeClr val="accent1"/>
                      </a:solidFill>
                      <a:prstDash val="solid"/>
                      <a:round/>
                      <a:headEnd type="none" w="med" len="med"/>
                      <a:tailEnd type="none" w="lg" len="sm"/>
                    </a:lnB>
                    <a:lnTlToBr>
                      <a:noFill/>
                    </a:lnTlToBr>
                    <a:lnBlToTr>
                      <a:noFill/>
                    </a:lnBlToTr>
                    <a:noFill/>
                  </a:tcPr>
                </a:tc>
              </a:tr>
              <a:tr h="3329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АГ </a:t>
                      </a: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a:t>
                      </a:r>
                      <a:r>
                        <a:rPr kumimoji="0" lang="ru-RU"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САД</a:t>
                      </a: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&gt;160 mmHg)</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w="19050" cap="flat" cmpd="sng" algn="ctr">
                      <a:solidFill>
                        <a:schemeClr val="accent1"/>
                      </a:solidFill>
                      <a:prstDash val="solid"/>
                      <a:round/>
                      <a:headEnd type="none" w="med" len="med"/>
                      <a:tailEnd type="none" w="lg" len="sm"/>
                    </a:lnT>
                    <a:lnB>
                      <a:noFill/>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w="19050" cap="flat" cmpd="sng" algn="ctr">
                      <a:solidFill>
                        <a:schemeClr val="accent1"/>
                      </a:solidFill>
                      <a:prstDash val="solid"/>
                      <a:round/>
                      <a:headEnd type="none" w="med" len="med"/>
                      <a:tailEnd type="none" w="lg" len="sm"/>
                    </a:lnT>
                    <a:lnB>
                      <a:noFill/>
                    </a:lnB>
                    <a:lnTlToBr>
                      <a:noFill/>
                    </a:lnTlToBr>
                    <a:lnBlToTr>
                      <a:noFill/>
                    </a:lnBlToTr>
                    <a:solidFill>
                      <a:srgbClr val="EAEAEA"/>
                    </a:solidFill>
                  </a:tcPr>
                </a:tc>
              </a:tr>
              <a:tr h="7622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Нарушение функции почек или печени</a:t>
                      </a:r>
                      <a:r>
                        <a:rPr kumimoji="0" lang="en-GB"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 </a:t>
                      </a:r>
                      <a:r>
                        <a:rPr kumimoji="0" lang="ru-RU"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или</a:t>
                      </a: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 2</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a:noFill/>
                    </a:lnT>
                    <a:lnB>
                      <a:noFill/>
                    </a:lnB>
                    <a:lnTlToBr>
                      <a:noFill/>
                    </a:lnTlToBr>
                    <a:lnBlToTr>
                      <a:noFill/>
                    </a:lnBlToTr>
                    <a:noFill/>
                  </a:tcPr>
                </a:tc>
              </a:tr>
              <a:tr h="3329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Инсульт в анамнезе</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a:noFill/>
                    </a:lnT>
                    <a:lnB>
                      <a:noFill/>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a:noFill/>
                    </a:lnT>
                    <a:lnB>
                      <a:noFill/>
                    </a:lnB>
                    <a:lnTlToBr>
                      <a:noFill/>
                    </a:lnTlToBr>
                    <a:lnBlToTr>
                      <a:noFill/>
                    </a:lnBlToTr>
                    <a:solidFill>
                      <a:srgbClr val="EAEAEA"/>
                    </a:solidFill>
                  </a:tcPr>
                </a:tc>
              </a:tr>
              <a:tr h="538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Кровотечение (</a:t>
                      </a:r>
                      <a:r>
                        <a:rPr kumimoji="0" lang="ru-RU"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в анамнезе или предрасположенность) </a:t>
                      </a: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a:noFill/>
                    </a:lnT>
                    <a:lnB>
                      <a:noFill/>
                    </a:lnB>
                    <a:lnTlToBr>
                      <a:noFill/>
                    </a:lnTlToBr>
                    <a:lnBlToTr>
                      <a:noFill/>
                    </a:lnBlToTr>
                    <a:noFill/>
                  </a:tcPr>
                </a:tc>
              </a:tr>
              <a:tr h="3329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Лабильное МНО </a:t>
                      </a:r>
                      <a:r>
                        <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a:t>
                      </a:r>
                      <a:r>
                        <a:rPr kumimoji="0" lang="ru-RU"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те ВТД</a:t>
                      </a:r>
                      <a:r>
                        <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 &lt;60%)</a:t>
                      </a:r>
                    </a:p>
                  </a:txBody>
                  <a:tcPr marL="97950" marR="97950" marT="45699" marB="45699" anchor="ctr" horzOverflow="overflow">
                    <a:lnL>
                      <a:noFill/>
                    </a:lnL>
                    <a:lnR>
                      <a:noFill/>
                    </a:lnR>
                    <a:lnT>
                      <a:noFill/>
                    </a:lnT>
                    <a:lnB>
                      <a:noFill/>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a:noFill/>
                    </a:lnT>
                    <a:lnB>
                      <a:noFill/>
                    </a:lnB>
                    <a:lnTlToBr>
                      <a:noFill/>
                    </a:lnTlToBr>
                    <a:lnBlToTr>
                      <a:noFill/>
                    </a:lnBlToTr>
                    <a:solidFill>
                      <a:srgbClr val="EAEAEA"/>
                    </a:solidFill>
                  </a:tcPr>
                </a:tc>
              </a:tr>
              <a:tr h="3431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Пожилой возраст</a:t>
                      </a:r>
                      <a:r>
                        <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 &gt;65</a:t>
                      </a:r>
                      <a:r>
                        <a:rPr kumimoji="0" lang="ru-RU"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a:noFill/>
                    </a:lnT>
                    <a:lnB>
                      <a:noFill/>
                    </a:lnB>
                    <a:lnTlToBr>
                      <a:noFill/>
                    </a:lnTlToBr>
                    <a:lnBlToTr>
                      <a:noFill/>
                    </a:lnBlToTr>
                    <a:noFill/>
                  </a:tcPr>
                </a:tc>
              </a:tr>
              <a:tr h="84641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Лекарства или алкоголь, </a:t>
                      </a:r>
                      <a:r>
                        <a:rPr kumimoji="0" lang="ru-RU"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по 1 баллу</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a:noFill/>
                    </a:lnT>
                    <a:lnB w="19050" cap="flat" cmpd="sng" algn="ctr">
                      <a:solidFill>
                        <a:schemeClr val="accent1"/>
                      </a:solidFill>
                      <a:prstDash val="solid"/>
                      <a:round/>
                      <a:headEnd type="none" w="med" len="med"/>
                      <a:tailEnd type="none" w="lg" len="sm"/>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1 </a:t>
                      </a:r>
                      <a:r>
                        <a:rPr kumimoji="0" lang="ru-RU"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или</a:t>
                      </a:r>
                      <a:r>
                        <a:rPr kumimoji="0" lang="en-GB"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 2</a:t>
                      </a:r>
                      <a:endParaRPr kumimoji="0" lang="en-US" sz="20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97950" marR="97950" marT="45699" marB="45699" anchor="ctr" horzOverflow="overflow">
                    <a:lnL>
                      <a:noFill/>
                    </a:lnL>
                    <a:lnR>
                      <a:noFill/>
                    </a:lnR>
                    <a:lnT>
                      <a:noFill/>
                    </a:lnT>
                    <a:lnB w="19050" cap="flat" cmpd="sng" algn="ctr">
                      <a:solidFill>
                        <a:schemeClr val="accent1"/>
                      </a:solidFill>
                      <a:prstDash val="solid"/>
                      <a:round/>
                      <a:headEnd type="none" w="med" len="med"/>
                      <a:tailEnd type="none" w="lg" len="sm"/>
                    </a:lnB>
                    <a:lnTlToBr>
                      <a:noFill/>
                    </a:lnTlToBr>
                    <a:lnBlToTr>
                      <a:noFill/>
                    </a:lnBlToTr>
                    <a:solidFill>
                      <a:srgbClr val="EAEAEA"/>
                    </a:solidFill>
                  </a:tcPr>
                </a:tc>
              </a:tr>
            </a:tbl>
          </a:graphicData>
        </a:graphic>
      </p:graphicFrame>
      <p:sp>
        <p:nvSpPr>
          <p:cNvPr id="2" name="Овал 1"/>
          <p:cNvSpPr/>
          <p:nvPr/>
        </p:nvSpPr>
        <p:spPr bwMode="auto">
          <a:xfrm>
            <a:off x="3629891" y="2189018"/>
            <a:ext cx="540000" cy="5400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ru-RU" sz="1800" b="0" i="0" u="none" strike="noStrike" cap="none" normalizeH="0" baseline="0" smtClean="0">
              <a:ln>
                <a:noFill/>
              </a:ln>
              <a:solidFill>
                <a:schemeClr val="bg1"/>
              </a:solidFill>
              <a:effectLst/>
              <a:latin typeface="Tahoma" pitchFamily="34" charset="0"/>
              <a:ea typeface="ＭＳ Ｐゴシック" pitchFamily="34" charset="-128"/>
            </a:endParaRPr>
          </a:p>
        </p:txBody>
      </p:sp>
      <p:sp>
        <p:nvSpPr>
          <p:cNvPr id="10" name="Овал 9"/>
          <p:cNvSpPr/>
          <p:nvPr/>
        </p:nvSpPr>
        <p:spPr bwMode="auto">
          <a:xfrm>
            <a:off x="3542317" y="3345383"/>
            <a:ext cx="540000" cy="5400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ru-RU" sz="1800" b="0" i="0" u="none" strike="noStrike" cap="none" normalizeH="0" baseline="0" smtClean="0">
              <a:ln>
                <a:noFill/>
              </a:ln>
              <a:solidFill>
                <a:schemeClr val="bg1"/>
              </a:solidFill>
              <a:effectLst/>
              <a:latin typeface="Tahoma" pitchFamily="34" charset="0"/>
              <a:ea typeface="ＭＳ Ｐゴシック" pitchFamily="34" charset="-128"/>
            </a:endParaRPr>
          </a:p>
        </p:txBody>
      </p:sp>
      <p:sp>
        <p:nvSpPr>
          <p:cNvPr id="11" name="Овал 10"/>
          <p:cNvSpPr/>
          <p:nvPr/>
        </p:nvSpPr>
        <p:spPr bwMode="auto">
          <a:xfrm>
            <a:off x="3526075" y="5161365"/>
            <a:ext cx="540000" cy="5400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ru-RU" sz="1800" b="0" i="0" u="none" strike="noStrike" cap="none" normalizeH="0" baseline="0" dirty="0" smtClean="0">
              <a:ln>
                <a:noFill/>
              </a:ln>
              <a:solidFill>
                <a:schemeClr val="bg1"/>
              </a:solidFill>
              <a:effectLst/>
              <a:latin typeface="Tahoma" pitchFamily="34" charset="0"/>
              <a:ea typeface="ＭＳ Ｐゴシック" pitchFamily="34" charset="-128"/>
            </a:endParaRPr>
          </a:p>
        </p:txBody>
      </p:sp>
      <p:sp>
        <p:nvSpPr>
          <p:cNvPr id="12" name="Овал 11"/>
          <p:cNvSpPr/>
          <p:nvPr/>
        </p:nvSpPr>
        <p:spPr bwMode="auto">
          <a:xfrm>
            <a:off x="3515696" y="5590250"/>
            <a:ext cx="540000" cy="5400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ru-RU" sz="1800" b="0" i="0" u="none" strike="noStrike" cap="none" normalizeH="0" baseline="0" smtClean="0">
              <a:ln>
                <a:noFill/>
              </a:ln>
              <a:solidFill>
                <a:schemeClr val="bg1"/>
              </a:solidFill>
              <a:effectLst/>
              <a:latin typeface="Tahoma" pitchFamily="34" charset="0"/>
              <a:ea typeface="ＭＳ Ｐゴシック" pitchFamily="34" charset="-128"/>
            </a:endParaRPr>
          </a:p>
        </p:txBody>
      </p:sp>
      <p:sp>
        <p:nvSpPr>
          <p:cNvPr id="3" name="Скругленный прямоугольник 2"/>
          <p:cNvSpPr/>
          <p:nvPr/>
        </p:nvSpPr>
        <p:spPr bwMode="auto">
          <a:xfrm>
            <a:off x="323849" y="6199418"/>
            <a:ext cx="4048125" cy="658582"/>
          </a:xfrm>
          <a:prstGeom prst="roundRect">
            <a:avLst/>
          </a:prstGeom>
          <a:solidFill>
            <a:srgbClr val="00498B"/>
          </a:solid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lvl="0" algn="ctr" eaLnBrk="0" hangingPunct="0">
              <a:spcBef>
                <a:spcPct val="20000"/>
              </a:spcBef>
            </a:pPr>
            <a:r>
              <a:rPr lang="ru-RU" sz="2400" b="1" dirty="0" smtClean="0">
                <a:solidFill>
                  <a:schemeClr val="bg1"/>
                </a:solidFill>
                <a:ea typeface="ＭＳ Ｐゴシック" pitchFamily="34" charset="-128"/>
              </a:rPr>
              <a:t>Риск высокий ( 4 балла)</a:t>
            </a:r>
            <a:endParaRPr lang="en-US" sz="2400" b="1" dirty="0">
              <a:solidFill>
                <a:schemeClr val="bg1"/>
              </a:solidFill>
              <a:ea typeface="ＭＳ Ｐゴシック" pitchFamily="34" charset="-128"/>
            </a:endParaRPr>
          </a:p>
        </p:txBody>
      </p:sp>
      <p:sp>
        <p:nvSpPr>
          <p:cNvPr id="17" name="Овал 16"/>
          <p:cNvSpPr/>
          <p:nvPr/>
        </p:nvSpPr>
        <p:spPr bwMode="auto">
          <a:xfrm>
            <a:off x="8021888" y="4293397"/>
            <a:ext cx="540000" cy="5400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ru-RU" sz="1800" b="0" i="0" u="none" strike="noStrike" cap="none" normalizeH="0" baseline="0" dirty="0" smtClean="0">
              <a:ln>
                <a:noFill/>
              </a:ln>
              <a:solidFill>
                <a:schemeClr val="bg1"/>
              </a:solidFill>
              <a:effectLst/>
              <a:latin typeface="Tahoma" pitchFamily="34" charset="0"/>
              <a:ea typeface="ＭＳ Ｐゴシック" pitchFamily="34" charset="-128"/>
            </a:endParaRPr>
          </a:p>
        </p:txBody>
      </p:sp>
      <p:sp>
        <p:nvSpPr>
          <p:cNvPr id="18" name="Овал 17"/>
          <p:cNvSpPr/>
          <p:nvPr/>
        </p:nvSpPr>
        <p:spPr bwMode="auto">
          <a:xfrm>
            <a:off x="8007600" y="4891365"/>
            <a:ext cx="540000" cy="5400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ru-RU" sz="1800" b="0" i="0" u="none" strike="noStrike" cap="none" normalizeH="0" baseline="0" dirty="0" smtClean="0">
              <a:ln>
                <a:noFill/>
              </a:ln>
              <a:solidFill>
                <a:schemeClr val="bg1"/>
              </a:solidFill>
              <a:effectLst/>
              <a:latin typeface="Tahoma" pitchFamily="34" charset="0"/>
              <a:ea typeface="ＭＳ Ｐゴシック" pitchFamily="34" charset="-128"/>
            </a:endParaRPr>
          </a:p>
        </p:txBody>
      </p:sp>
      <p:sp>
        <p:nvSpPr>
          <p:cNvPr id="21" name="Скругленный прямоугольник 20"/>
          <p:cNvSpPr/>
          <p:nvPr/>
        </p:nvSpPr>
        <p:spPr bwMode="auto">
          <a:xfrm>
            <a:off x="4662486" y="6199418"/>
            <a:ext cx="4048125" cy="658582"/>
          </a:xfrm>
          <a:prstGeom prst="roundRect">
            <a:avLst/>
          </a:prstGeom>
          <a:solidFill>
            <a:srgbClr val="00498B"/>
          </a:solid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lvl="0" algn="ctr" eaLnBrk="0" hangingPunct="0">
              <a:spcBef>
                <a:spcPct val="20000"/>
              </a:spcBef>
            </a:pPr>
            <a:r>
              <a:rPr lang="ru-RU" sz="2400" b="1" dirty="0" smtClean="0">
                <a:solidFill>
                  <a:schemeClr val="bg1"/>
                </a:solidFill>
                <a:ea typeface="ＭＳ Ｐゴシック" pitchFamily="34" charset="-128"/>
              </a:rPr>
              <a:t>Риск высокий (3 балла)</a:t>
            </a:r>
            <a:endParaRPr lang="en-US" sz="2400" b="1" dirty="0">
              <a:solidFill>
                <a:schemeClr val="bg1"/>
              </a:solidFill>
              <a:ea typeface="ＭＳ Ｐゴシック" pitchFamily="34" charset="-128"/>
            </a:endParaRPr>
          </a:p>
        </p:txBody>
      </p:sp>
      <p:sp>
        <p:nvSpPr>
          <p:cNvPr id="22" name="Овал 21"/>
          <p:cNvSpPr/>
          <p:nvPr/>
        </p:nvSpPr>
        <p:spPr bwMode="auto">
          <a:xfrm>
            <a:off x="8021888" y="1516859"/>
            <a:ext cx="540000" cy="5400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ru-RU" sz="1800" b="0" i="0" u="none" strike="noStrike" cap="none" normalizeH="0" baseline="0" dirty="0" smtClean="0">
              <a:ln>
                <a:noFill/>
              </a:ln>
              <a:solidFill>
                <a:schemeClr val="bg1"/>
              </a:solidFill>
              <a:effectLst/>
              <a:latin typeface="Tahoma" pitchFamily="34" charset="0"/>
              <a:ea typeface="ＭＳ Ｐゴシック" pitchFamily="34" charset="-128"/>
            </a:endParaRPr>
          </a:p>
        </p:txBody>
      </p:sp>
    </p:spTree>
    <p:extLst>
      <p:ext uri="{BB962C8B-B14F-4D97-AF65-F5344CB8AC3E}">
        <p14:creationId xmlns:p14="http://schemas.microsoft.com/office/powerpoint/2010/main" val="130844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3" grpId="0" animBg="1"/>
      <p:bldP spid="17" grpId="0" animBg="1"/>
      <p:bldP spid="18"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4188" y="91728"/>
            <a:ext cx="8024812" cy="889000"/>
          </a:xfrm>
        </p:spPr>
        <p:txBody>
          <a:bodyPr/>
          <a:lstStyle/>
          <a:p>
            <a:endParaRPr lang="en-GB" dirty="0" smtClean="0"/>
          </a:p>
        </p:txBody>
      </p:sp>
      <p:sp>
        <p:nvSpPr>
          <p:cNvPr id="16387" name="Text Placeholder 7"/>
          <p:cNvSpPr>
            <a:spLocks noGrp="1"/>
          </p:cNvSpPr>
          <p:nvPr>
            <p:ph type="body" sz="quarter" idx="15"/>
          </p:nvPr>
        </p:nvSpPr>
        <p:spPr>
          <a:xfrm>
            <a:off x="467544" y="6453336"/>
            <a:ext cx="7988300" cy="263525"/>
          </a:xfrm>
        </p:spPr>
        <p:txBody>
          <a:bodyPr>
            <a:normAutofit fontScale="47500" lnSpcReduction="20000"/>
          </a:bodyPr>
          <a:lstStyle/>
          <a:p>
            <a:r>
              <a:rPr lang="en-GB" dirty="0" smtClean="0"/>
              <a:t>*</a:t>
            </a:r>
            <a:r>
              <a:rPr lang="ru-RU" dirty="0" smtClean="0"/>
              <a:t>Не зарегистрирован в РФ</a:t>
            </a:r>
            <a:r>
              <a:rPr lang="en-GB" dirty="0" smtClean="0"/>
              <a:t>; </a:t>
            </a:r>
            <a:r>
              <a:rPr lang="ru-RU" dirty="0" smtClean="0"/>
              <a:t>МНО</a:t>
            </a:r>
            <a:r>
              <a:rPr lang="en-GB" dirty="0" smtClean="0"/>
              <a:t> = </a:t>
            </a:r>
            <a:r>
              <a:rPr lang="ru-RU" dirty="0" smtClean="0"/>
              <a:t>международное нормализованное отношение</a:t>
            </a:r>
            <a:r>
              <a:rPr lang="en-GB" dirty="0" smtClean="0"/>
              <a:t>;  </a:t>
            </a:r>
          </a:p>
          <a:p>
            <a:r>
              <a:rPr lang="ru-RU" dirty="0" smtClean="0"/>
              <a:t>Диагностика и лечение фибрилляции предсердий. Рекомендации РКО, ВНОА, АССХ 2012</a:t>
            </a:r>
            <a:endParaRPr lang="en-GB" dirty="0" smtClean="0"/>
          </a:p>
        </p:txBody>
      </p:sp>
      <p:sp>
        <p:nvSpPr>
          <p:cNvPr id="16388" name="Slide Number Placeholder 4"/>
          <p:cNvSpPr>
            <a:spLocks noGrp="1"/>
          </p:cNvSpPr>
          <p:nvPr>
            <p:ph type="sldNum" sz="quarter" idx="16"/>
          </p:nvPr>
        </p:nvSpPr>
        <p:spPr>
          <a:noFill/>
        </p:spPr>
        <p:txBody>
          <a:bodyPr/>
          <a:lstStyle/>
          <a:p>
            <a:pPr fontAlgn="base">
              <a:spcBef>
                <a:spcPct val="0"/>
              </a:spcBef>
              <a:spcAft>
                <a:spcPct val="0"/>
              </a:spcAft>
            </a:pPr>
            <a:fld id="{C53FC4DD-6800-4482-AB96-5CFD20777D56}" type="slidenum">
              <a:rPr lang="en-GB" smtClean="0">
                <a:ea typeface="ＭＳ Ｐゴシック" pitchFamily="34" charset="-128"/>
              </a:rPr>
              <a:pPr fontAlgn="base">
                <a:spcBef>
                  <a:spcPct val="0"/>
                </a:spcBef>
                <a:spcAft>
                  <a:spcPct val="0"/>
                </a:spcAft>
              </a:pPr>
              <a:t>16</a:t>
            </a:fld>
            <a:endParaRPr lang="en-GB" smtClean="0">
              <a:ea typeface="ＭＳ Ｐゴシック" pitchFamily="34" charset="-128"/>
            </a:endParaRPr>
          </a:p>
        </p:txBody>
      </p:sp>
      <p:graphicFrame>
        <p:nvGraphicFramePr>
          <p:cNvPr id="9" name="Group 43"/>
          <p:cNvGraphicFramePr>
            <a:graphicFrameLocks/>
          </p:cNvGraphicFramePr>
          <p:nvPr>
            <p:extLst>
              <p:ext uri="{D42A27DB-BD31-4B8C-83A1-F6EECF244321}">
                <p14:modId xmlns:p14="http://schemas.microsoft.com/office/powerpoint/2010/main" val="3603901310"/>
              </p:ext>
            </p:extLst>
          </p:nvPr>
        </p:nvGraphicFramePr>
        <p:xfrm>
          <a:off x="395536" y="1390722"/>
          <a:ext cx="8496944" cy="3539936"/>
        </p:xfrm>
        <a:graphic>
          <a:graphicData uri="http://schemas.openxmlformats.org/drawingml/2006/table">
            <a:tbl>
              <a:tblPr/>
              <a:tblGrid>
                <a:gridCol w="6740141"/>
                <a:gridCol w="748691"/>
                <a:gridCol w="1008112"/>
              </a:tblGrid>
              <a:tr h="5040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mn-lt"/>
                          <a:ea typeface="ＭＳ Ｐゴシック" pitchFamily="34" charset="-128"/>
                          <a:cs typeface="Tahoma" pitchFamily="34" charset="0"/>
                        </a:rPr>
                        <a:t>Рекомендации РКО, ВНОА, АССХ 2012:</a:t>
                      </a:r>
                      <a:endParaRPr kumimoji="0" lang="en-US" sz="2000" b="1" i="0" u="none" strike="noStrike" cap="none" normalizeH="0" baseline="0" dirty="0" smtClean="0">
                        <a:ln>
                          <a:noFill/>
                        </a:ln>
                        <a:solidFill>
                          <a:schemeClr val="tx1"/>
                        </a:solidFill>
                        <a:effectLst/>
                        <a:latin typeface="+mn-lt"/>
                        <a:ea typeface="ＭＳ Ｐゴシック" pitchFamily="34" charset="-128"/>
                        <a:cs typeface="Tahoma" pitchFamily="34" charset="0"/>
                      </a:endParaRPr>
                    </a:p>
                  </a:txBody>
                  <a:tcPr marL="88285" marR="88285" marT="46784" marB="46784" anchor="ctr" horzOverflow="overflow">
                    <a:lnL>
                      <a:noFill/>
                    </a:lnL>
                    <a:lnR>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mn-lt"/>
                          <a:ea typeface="ＭＳ Ｐゴシック" pitchFamily="34" charset="-128"/>
                          <a:cs typeface="Tahoma" pitchFamily="34" charset="0"/>
                        </a:rPr>
                        <a:t>Класс</a:t>
                      </a:r>
                      <a:endParaRPr kumimoji="0" lang="en-US" sz="2000" b="1" i="0" u="none" strike="noStrike" cap="none" normalizeH="0" baseline="0" dirty="0" smtClean="0">
                        <a:ln>
                          <a:noFill/>
                        </a:ln>
                        <a:solidFill>
                          <a:schemeClr val="tx1"/>
                        </a:solidFill>
                        <a:effectLst/>
                        <a:latin typeface="+mn-lt"/>
                        <a:ea typeface="ＭＳ Ｐゴシック" pitchFamily="34" charset="-128"/>
                        <a:cs typeface="Tahoma" pitchFamily="34" charset="0"/>
                      </a:endParaRPr>
                    </a:p>
                  </a:txBody>
                  <a:tcPr marL="88285" marR="88285" marT="46784" marB="46784" anchor="ctr" horzOverflow="overflow">
                    <a:lnL>
                      <a:noFill/>
                    </a:lnL>
                    <a:lnR>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mn-lt"/>
                          <a:ea typeface="ＭＳ Ｐゴシック" pitchFamily="34" charset="-128"/>
                          <a:cs typeface="Tahoma" pitchFamily="34" charset="0"/>
                        </a:rPr>
                        <a:t>Уровень</a:t>
                      </a:r>
                      <a:endParaRPr kumimoji="0" lang="en-US" sz="2000" b="1" i="0" u="none" strike="noStrike" cap="none" normalizeH="0" baseline="0" dirty="0" smtClean="0">
                        <a:ln>
                          <a:noFill/>
                        </a:ln>
                        <a:solidFill>
                          <a:schemeClr val="tx1"/>
                        </a:solidFill>
                        <a:effectLst/>
                        <a:latin typeface="+mn-lt"/>
                        <a:ea typeface="ＭＳ Ｐゴシック" pitchFamily="34" charset="-128"/>
                        <a:cs typeface="Tahoma" pitchFamily="34" charset="0"/>
                      </a:endParaRPr>
                    </a:p>
                  </a:txBody>
                  <a:tcPr marL="88285" marR="88285" marT="46784" marB="46784" anchor="ctr" horzOverflow="overflow">
                    <a:lnL>
                      <a:noFill/>
                    </a:lnL>
                    <a:lnR>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r>
              <a:tr h="1834534">
                <a:tc>
                  <a:txBody>
                    <a:bodyPr/>
                    <a:lstStyle/>
                    <a:p>
                      <a:r>
                        <a:rPr lang="ru-RU" sz="2000" kern="1200" baseline="0" dirty="0" smtClean="0">
                          <a:solidFill>
                            <a:schemeClr val="tx1"/>
                          </a:solidFill>
                          <a:latin typeface="+mn-lt"/>
                          <a:ea typeface="+mn-ea"/>
                          <a:cs typeface="+mn-cs"/>
                        </a:rPr>
                        <a:t>Пациентам с количеством баллов по шкале </a:t>
                      </a:r>
                      <a:r>
                        <a:rPr lang="ru-RU" sz="2000" b="1" kern="1200" baseline="0" dirty="0" smtClean="0">
                          <a:solidFill>
                            <a:schemeClr val="tx1"/>
                          </a:solidFill>
                          <a:latin typeface="+mn-lt"/>
                          <a:ea typeface="+mn-ea"/>
                          <a:cs typeface="+mn-cs"/>
                        </a:rPr>
                        <a:t>CHA2DS2-VASc ≥2 </a:t>
                      </a:r>
                      <a:r>
                        <a:rPr lang="ru-RU" sz="2000" kern="1200" baseline="0" dirty="0" smtClean="0">
                          <a:solidFill>
                            <a:schemeClr val="tx1"/>
                          </a:solidFill>
                          <a:latin typeface="+mn-lt"/>
                          <a:ea typeface="+mn-ea"/>
                          <a:cs typeface="+mn-cs"/>
                        </a:rPr>
                        <a:t>рекомендуется терапия </a:t>
                      </a:r>
                      <a:r>
                        <a:rPr lang="ru-RU" sz="2000" kern="1200" baseline="0" dirty="0" err="1" smtClean="0">
                          <a:solidFill>
                            <a:schemeClr val="tx1"/>
                          </a:solidFill>
                          <a:latin typeface="+mn-lt"/>
                          <a:ea typeface="+mn-ea"/>
                          <a:cs typeface="+mn-cs"/>
                        </a:rPr>
                        <a:t>пероральными</a:t>
                      </a:r>
                      <a:r>
                        <a:rPr lang="ru-RU" sz="2000" kern="1200" baseline="0" dirty="0" smtClean="0">
                          <a:solidFill>
                            <a:schemeClr val="tx1"/>
                          </a:solidFill>
                          <a:latin typeface="+mn-lt"/>
                          <a:ea typeface="+mn-ea"/>
                          <a:cs typeface="+mn-cs"/>
                        </a:rPr>
                        <a:t> антикоагулянтами при отсутствии противопоказаний:</a:t>
                      </a:r>
                    </a:p>
                    <a:p>
                      <a:r>
                        <a:rPr lang="ru-RU" sz="2000" kern="1200" baseline="0" dirty="0" smtClean="0">
                          <a:solidFill>
                            <a:schemeClr val="tx1"/>
                          </a:solidFill>
                          <a:latin typeface="+mn-lt"/>
                          <a:ea typeface="+mn-ea"/>
                          <a:cs typeface="+mn-cs"/>
                        </a:rPr>
                        <a:t>• антагонист витамина К (</a:t>
                      </a:r>
                      <a:r>
                        <a:rPr lang="ru-RU" sz="2000" kern="1200" baseline="0" dirty="0" err="1" smtClean="0">
                          <a:solidFill>
                            <a:schemeClr val="tx1"/>
                          </a:solidFill>
                          <a:latin typeface="+mn-lt"/>
                          <a:ea typeface="+mn-ea"/>
                          <a:cs typeface="+mn-cs"/>
                        </a:rPr>
                        <a:t>варфарин</a:t>
                      </a:r>
                      <a:r>
                        <a:rPr lang="ru-RU" sz="2000" kern="1200" baseline="0" dirty="0" smtClean="0">
                          <a:solidFill>
                            <a:schemeClr val="tx1"/>
                          </a:solidFill>
                          <a:latin typeface="+mn-lt"/>
                          <a:ea typeface="+mn-ea"/>
                          <a:cs typeface="+mn-cs"/>
                        </a:rPr>
                        <a:t>) в подобранной дозе (МНО 2-3);</a:t>
                      </a:r>
                    </a:p>
                    <a:p>
                      <a:r>
                        <a:rPr lang="ru-RU" sz="2000" kern="1200" baseline="0" dirty="0" smtClean="0">
                          <a:solidFill>
                            <a:schemeClr val="tx1"/>
                          </a:solidFill>
                          <a:latin typeface="+mn-lt"/>
                          <a:ea typeface="+mn-ea"/>
                          <a:cs typeface="+mn-cs"/>
                        </a:rPr>
                        <a:t>или</a:t>
                      </a:r>
                    </a:p>
                    <a:p>
                      <a:r>
                        <a:rPr lang="ru-RU" sz="2000" kern="1200" baseline="0" dirty="0" smtClean="0">
                          <a:solidFill>
                            <a:schemeClr val="tx1"/>
                          </a:solidFill>
                          <a:latin typeface="+mn-lt"/>
                          <a:ea typeface="+mn-ea"/>
                          <a:cs typeface="+mn-cs"/>
                        </a:rPr>
                        <a:t>• прямой ингибитор тромбина (</a:t>
                      </a:r>
                      <a:r>
                        <a:rPr lang="ru-RU" sz="2000" kern="1200" baseline="0" dirty="0" err="1" smtClean="0">
                          <a:solidFill>
                            <a:schemeClr val="tx1"/>
                          </a:solidFill>
                          <a:latin typeface="+mn-lt"/>
                          <a:ea typeface="+mn-ea"/>
                          <a:cs typeface="+mn-cs"/>
                        </a:rPr>
                        <a:t>дабигатран</a:t>
                      </a:r>
                      <a:r>
                        <a:rPr lang="ru-RU" sz="2000" kern="1200" baseline="0" dirty="0" smtClean="0">
                          <a:solidFill>
                            <a:schemeClr val="tx1"/>
                          </a:solidFill>
                          <a:latin typeface="+mn-lt"/>
                          <a:ea typeface="+mn-ea"/>
                          <a:cs typeface="+mn-cs"/>
                        </a:rPr>
                        <a:t>); или</a:t>
                      </a:r>
                    </a:p>
                    <a:p>
                      <a:r>
                        <a:rPr lang="ru-RU" sz="2000" kern="1200" baseline="0" dirty="0" smtClean="0">
                          <a:solidFill>
                            <a:schemeClr val="tx1"/>
                          </a:solidFill>
                          <a:latin typeface="+mn-lt"/>
                          <a:ea typeface="+mn-ea"/>
                          <a:cs typeface="+mn-cs"/>
                        </a:rPr>
                        <a:t>• </a:t>
                      </a:r>
                      <a:r>
                        <a:rPr lang="ru-RU" sz="2000" kern="1200" baseline="0" dirty="0" err="1" smtClean="0">
                          <a:solidFill>
                            <a:schemeClr val="tx1"/>
                          </a:solidFill>
                          <a:latin typeface="+mn-lt"/>
                          <a:ea typeface="+mn-ea"/>
                          <a:cs typeface="+mn-cs"/>
                        </a:rPr>
                        <a:t>пероральный</a:t>
                      </a:r>
                      <a:r>
                        <a:rPr lang="ru-RU" sz="2000" kern="1200" baseline="0" dirty="0" smtClean="0">
                          <a:solidFill>
                            <a:schemeClr val="tx1"/>
                          </a:solidFill>
                          <a:latin typeface="+mn-lt"/>
                          <a:ea typeface="+mn-ea"/>
                          <a:cs typeface="+mn-cs"/>
                        </a:rPr>
                        <a:t> ингибитор фактора </a:t>
                      </a:r>
                      <a:r>
                        <a:rPr lang="ru-RU" sz="2000" kern="1200" baseline="0" dirty="0" err="1" smtClean="0">
                          <a:solidFill>
                            <a:schemeClr val="tx1"/>
                          </a:solidFill>
                          <a:latin typeface="+mn-lt"/>
                          <a:ea typeface="+mn-ea"/>
                          <a:cs typeface="+mn-cs"/>
                        </a:rPr>
                        <a:t>Xa</a:t>
                      </a:r>
                      <a:r>
                        <a:rPr lang="ru-RU" sz="2000" kern="1200" baseline="0" dirty="0" smtClean="0">
                          <a:solidFill>
                            <a:schemeClr val="tx1"/>
                          </a:solidFill>
                          <a:latin typeface="+mn-lt"/>
                          <a:ea typeface="+mn-ea"/>
                          <a:cs typeface="+mn-cs"/>
                        </a:rPr>
                        <a:t> (например, </a:t>
                      </a:r>
                      <a:r>
                        <a:rPr lang="ru-RU" sz="2000" kern="1200" baseline="0" dirty="0" err="1" smtClean="0">
                          <a:solidFill>
                            <a:schemeClr val="tx1"/>
                          </a:solidFill>
                          <a:latin typeface="+mn-lt"/>
                          <a:ea typeface="+mn-ea"/>
                          <a:cs typeface="+mn-cs"/>
                        </a:rPr>
                        <a:t>ривароксабан</a:t>
                      </a:r>
                      <a:r>
                        <a:rPr lang="ru-RU" sz="2000" kern="1200" baseline="0" dirty="0" smtClean="0">
                          <a:solidFill>
                            <a:schemeClr val="tx1"/>
                          </a:solidFill>
                          <a:latin typeface="+mn-lt"/>
                          <a:ea typeface="+mn-ea"/>
                          <a:cs typeface="+mn-cs"/>
                        </a:rPr>
                        <a:t> или </a:t>
                      </a:r>
                      <a:r>
                        <a:rPr lang="ru-RU" sz="2000" kern="1200" baseline="0" dirty="0" err="1" smtClean="0">
                          <a:solidFill>
                            <a:schemeClr val="tx1"/>
                          </a:solidFill>
                          <a:latin typeface="+mn-lt"/>
                          <a:ea typeface="+mn-ea"/>
                          <a:cs typeface="+mn-cs"/>
                        </a:rPr>
                        <a:t>апиксабан</a:t>
                      </a:r>
                      <a:r>
                        <a:rPr lang="ru-RU" sz="2000" kern="1200" baseline="0" dirty="0" smtClean="0">
                          <a:solidFill>
                            <a:schemeClr val="tx1"/>
                          </a:solidFill>
                          <a:latin typeface="+mn-lt"/>
                          <a:ea typeface="+mn-ea"/>
                          <a:cs typeface="+mn-cs"/>
                        </a:rPr>
                        <a:t>*).</a:t>
                      </a:r>
                      <a:endParaRPr kumimoji="0" lang="en-GB" sz="2000" b="0" i="0" u="none" strike="noStrike" cap="none" normalizeH="0" baseline="0" dirty="0" smtClean="0">
                        <a:ln>
                          <a:noFill/>
                        </a:ln>
                        <a:solidFill>
                          <a:schemeClr val="tx1"/>
                        </a:solidFill>
                        <a:effectLst/>
                        <a:latin typeface="+mn-lt"/>
                        <a:ea typeface="ＭＳ Ｐゴシック" pitchFamily="34" charset="-128"/>
                        <a:cs typeface="Tahoma" pitchFamily="34" charset="0"/>
                      </a:endParaRPr>
                    </a:p>
                  </a:txBody>
                  <a:tcPr marL="88285" marR="88285" marT="46784" marB="46784" anchor="ctr" horzOverflow="overflow">
                    <a:lnL>
                      <a:noFill/>
                    </a:lnL>
                    <a:lnR w="285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AEAEA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34" charset="-128"/>
                          <a:cs typeface="Tahoma" pitchFamily="34" charset="0"/>
                        </a:rPr>
                        <a:t>I</a:t>
                      </a:r>
                    </a:p>
                  </a:txBody>
                  <a:tcPr marL="88285" marR="88285" marT="46784" marB="4678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AEAEAE"/>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pitchFamily="34" charset="-128"/>
                          <a:cs typeface="Tahoma" pitchFamily="34" charset="0"/>
                        </a:rPr>
                        <a:t>A</a:t>
                      </a:r>
                    </a:p>
                  </a:txBody>
                  <a:tcPr marL="88285" marR="88285" marT="46784" marB="46784" anchor="ctr" horzOverflow="overflow">
                    <a:lnL w="28575" cap="flat" cmpd="sng" algn="ctr">
                      <a:noFill/>
                      <a:prstDash val="solid"/>
                      <a:round/>
                      <a:headEnd type="none" w="med" len="med"/>
                      <a:tailEnd type="none" w="med" len="med"/>
                    </a:lnL>
                    <a:lnR>
                      <a:noFill/>
                    </a:lnR>
                    <a:lnT w="19050" cap="flat" cmpd="sng" algn="ctr">
                      <a:solidFill>
                        <a:schemeClr val="accent1"/>
                      </a:solidFill>
                      <a:prstDash val="solid"/>
                      <a:round/>
                      <a:headEnd type="none" w="med" len="med"/>
                      <a:tailEnd type="none" w="med" len="med"/>
                    </a:lnT>
                    <a:lnB w="12700" cap="flat" cmpd="sng" algn="ctr">
                      <a:solidFill>
                        <a:srgbClr val="AEAEAE"/>
                      </a:solidFill>
                      <a:prstDash val="solid"/>
                      <a:round/>
                      <a:headEnd type="none" w="med" len="med"/>
                      <a:tailEnd type="none" w="med" len="med"/>
                    </a:lnB>
                    <a:lnTlToBr>
                      <a:noFill/>
                    </a:lnTlToBr>
                    <a:lnBlToTr>
                      <a:noFill/>
                    </a:lnBlToTr>
                    <a:solidFill>
                      <a:schemeClr val="accent2">
                        <a:lumMod val="60000"/>
                        <a:lumOff val="40000"/>
                      </a:schemeClr>
                    </a:solidFill>
                  </a:tcPr>
                </a:tc>
              </a:tr>
            </a:tbl>
          </a:graphicData>
        </a:graphic>
      </p:graphicFrame>
      <p:sp>
        <p:nvSpPr>
          <p:cNvPr id="2" name="Скругленный прямоугольник 1"/>
          <p:cNvSpPr/>
          <p:nvPr/>
        </p:nvSpPr>
        <p:spPr bwMode="auto">
          <a:xfrm>
            <a:off x="395536" y="5112327"/>
            <a:ext cx="8496944" cy="914400"/>
          </a:xfrm>
          <a:prstGeom prst="roundRect">
            <a:avLst/>
          </a:prstGeom>
          <a:solidFill>
            <a:srgbClr val="00498B"/>
          </a:solid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r>
              <a:rPr kumimoji="0" lang="ru-RU" sz="2800" b="0" i="0" u="none" strike="noStrike" cap="none" normalizeH="0" baseline="0" dirty="0" smtClean="0">
                <a:ln>
                  <a:noFill/>
                </a:ln>
                <a:solidFill>
                  <a:srgbClr val="FFFF00"/>
                </a:solidFill>
                <a:effectLst/>
                <a:latin typeface="Tahoma" pitchFamily="34" charset="0"/>
                <a:ea typeface="ＭＳ Ｐゴシック" pitchFamily="34" charset="-128"/>
              </a:rPr>
              <a:t>Пациент должен получать </a:t>
            </a:r>
            <a:r>
              <a:rPr kumimoji="0" lang="ru-RU" sz="2800" b="0" i="0" u="none" strike="noStrike" cap="none" normalizeH="0" baseline="0" dirty="0" err="1" smtClean="0">
                <a:ln>
                  <a:noFill/>
                </a:ln>
                <a:solidFill>
                  <a:srgbClr val="FFFF00"/>
                </a:solidFill>
                <a:effectLst/>
                <a:latin typeface="Tahoma" pitchFamily="34" charset="0"/>
                <a:ea typeface="ＭＳ Ｐゴシック" pitchFamily="34" charset="-128"/>
              </a:rPr>
              <a:t>антикоагулянтную</a:t>
            </a:r>
            <a:r>
              <a:rPr kumimoji="0" lang="ru-RU" sz="2800" b="0" i="0" u="none" strike="noStrike" cap="none" normalizeH="0" dirty="0" smtClean="0">
                <a:ln>
                  <a:noFill/>
                </a:ln>
                <a:solidFill>
                  <a:srgbClr val="FFFF00"/>
                </a:solidFill>
                <a:effectLst/>
                <a:latin typeface="Tahoma" pitchFamily="34" charset="0"/>
                <a:ea typeface="ＭＳ Ｐゴシック" pitchFamily="34" charset="-128"/>
              </a:rPr>
              <a:t> терапию пожизненно</a:t>
            </a:r>
            <a:endParaRPr kumimoji="0" lang="ru-RU" sz="2800" b="0" i="0" u="none" strike="noStrike" cap="none" normalizeH="0" baseline="0" dirty="0" smtClean="0">
              <a:ln>
                <a:noFill/>
              </a:ln>
              <a:solidFill>
                <a:srgbClr val="FFFF00"/>
              </a:solidFill>
              <a:effectLst/>
              <a:latin typeface="Tahoma" pitchFamily="34" charset="0"/>
              <a:ea typeface="ＭＳ Ｐゴシック" pitchFamily="34" charset="-128"/>
            </a:endParaRPr>
          </a:p>
        </p:txBody>
      </p:sp>
    </p:spTree>
    <p:extLst>
      <p:ext uri="{BB962C8B-B14F-4D97-AF65-F5344CB8AC3E}">
        <p14:creationId xmlns:p14="http://schemas.microsoft.com/office/powerpoint/2010/main" val="488149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4504" y="3953185"/>
            <a:ext cx="16561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ru-RU" dirty="0" smtClean="0">
                <a:solidFill>
                  <a:srgbClr val="FFFFFF"/>
                </a:solidFill>
              </a:rPr>
              <a:t>Плацебо</a:t>
            </a:r>
            <a:endParaRPr lang="ru-RU" dirty="0">
              <a:solidFill>
                <a:srgbClr val="FFFFFF"/>
              </a:solidFill>
            </a:endParaRPr>
          </a:p>
        </p:txBody>
      </p:sp>
      <p:sp>
        <p:nvSpPr>
          <p:cNvPr id="5" name="Прямоугольник 4"/>
          <p:cNvSpPr/>
          <p:nvPr/>
        </p:nvSpPr>
        <p:spPr>
          <a:xfrm>
            <a:off x="2573766" y="3089089"/>
            <a:ext cx="165618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ru-RU" dirty="0" smtClean="0">
                <a:solidFill>
                  <a:srgbClr val="FFFFFF"/>
                </a:solidFill>
              </a:rPr>
              <a:t>АСК</a:t>
            </a:r>
            <a:endParaRPr lang="ru-RU" dirty="0">
              <a:solidFill>
                <a:srgbClr val="FFFFFF"/>
              </a:solidFill>
            </a:endParaRPr>
          </a:p>
        </p:txBody>
      </p:sp>
      <p:sp>
        <p:nvSpPr>
          <p:cNvPr id="6" name="Прямоугольник 5"/>
          <p:cNvSpPr/>
          <p:nvPr/>
        </p:nvSpPr>
        <p:spPr>
          <a:xfrm>
            <a:off x="4644008" y="2201772"/>
            <a:ext cx="165618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ru-RU" dirty="0" smtClean="0">
                <a:solidFill>
                  <a:srgbClr val="FFFFFF"/>
                </a:solidFill>
              </a:rPr>
              <a:t>Варфарин</a:t>
            </a:r>
            <a:endParaRPr lang="ru-RU" dirty="0">
              <a:solidFill>
                <a:srgbClr val="FFFFFF"/>
              </a:solidFill>
            </a:endParaRPr>
          </a:p>
        </p:txBody>
      </p:sp>
      <p:sp>
        <p:nvSpPr>
          <p:cNvPr id="7" name="Прямоугольник 6"/>
          <p:cNvSpPr/>
          <p:nvPr/>
        </p:nvSpPr>
        <p:spPr>
          <a:xfrm>
            <a:off x="6713760" y="1323877"/>
            <a:ext cx="165618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ru-RU" dirty="0" err="1" smtClean="0">
                <a:solidFill>
                  <a:schemeClr val="bg1">
                    <a:lumMod val="95000"/>
                  </a:schemeClr>
                </a:solidFill>
              </a:rPr>
              <a:t>Дабигатран</a:t>
            </a:r>
            <a:endParaRPr lang="ru-RU" dirty="0">
              <a:solidFill>
                <a:schemeClr val="bg1">
                  <a:lumMod val="95000"/>
                </a:schemeClr>
              </a:solidFill>
            </a:endParaRPr>
          </a:p>
        </p:txBody>
      </p:sp>
      <p:sp>
        <p:nvSpPr>
          <p:cNvPr id="9" name="Стрелка вверх 8"/>
          <p:cNvSpPr/>
          <p:nvPr/>
        </p:nvSpPr>
        <p:spPr>
          <a:xfrm flipH="1">
            <a:off x="1822922" y="3042012"/>
            <a:ext cx="432048"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srgbClr val="FFFFFF"/>
              </a:solidFill>
            </a:endParaRPr>
          </a:p>
        </p:txBody>
      </p:sp>
      <p:sp>
        <p:nvSpPr>
          <p:cNvPr id="10" name="Стрелка вверх 9"/>
          <p:cNvSpPr/>
          <p:nvPr/>
        </p:nvSpPr>
        <p:spPr>
          <a:xfrm flipH="1">
            <a:off x="3915592" y="2187973"/>
            <a:ext cx="432048"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srgbClr val="FFFFFF"/>
              </a:solidFill>
            </a:endParaRPr>
          </a:p>
        </p:txBody>
      </p:sp>
      <p:sp>
        <p:nvSpPr>
          <p:cNvPr id="11" name="Стрелка вверх 10"/>
          <p:cNvSpPr/>
          <p:nvPr/>
        </p:nvSpPr>
        <p:spPr>
          <a:xfrm flipH="1">
            <a:off x="5971766" y="1274543"/>
            <a:ext cx="432048"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srgbClr val="FFFFFF"/>
              </a:solidFill>
            </a:endParaRPr>
          </a:p>
        </p:txBody>
      </p:sp>
      <p:sp>
        <p:nvSpPr>
          <p:cNvPr id="12" name="Заголовок 1"/>
          <p:cNvSpPr txBox="1">
            <a:spLocks/>
          </p:cNvSpPr>
          <p:nvPr/>
        </p:nvSpPr>
        <p:spPr>
          <a:xfrm>
            <a:off x="331504" y="65314"/>
            <a:ext cx="8347472" cy="949747"/>
          </a:xfrm>
          <a:prstGeom prst="rect">
            <a:avLst/>
          </a:prstGeom>
        </p:spPr>
        <p:txBody>
          <a:bodyPr anchor="ctr"/>
          <a:lstStyle>
            <a:lvl1pPr algn="l" defTabSz="914400" rtl="0" eaLnBrk="1" latinLnBrk="0" hangingPunct="1">
              <a:lnSpc>
                <a:spcPts val="2200"/>
              </a:lnSpc>
              <a:spcBef>
                <a:spcPct val="0"/>
              </a:spcBef>
              <a:buNone/>
              <a:defRPr sz="2200" b="1" kern="1200">
                <a:solidFill>
                  <a:schemeClr val="tx2"/>
                </a:solidFill>
                <a:latin typeface="BISans"/>
                <a:ea typeface="+mj-ea"/>
                <a:cs typeface="BISans"/>
              </a:defRPr>
            </a:lvl1pPr>
          </a:lstStyle>
          <a:p>
            <a:pPr fontAlgn="auto">
              <a:lnSpc>
                <a:spcPct val="150000"/>
              </a:lnSpc>
              <a:spcAft>
                <a:spcPts val="0"/>
              </a:spcAft>
            </a:pPr>
            <a:r>
              <a:rPr lang="ru-RU" sz="2800" dirty="0" smtClean="0">
                <a:solidFill>
                  <a:srgbClr val="00498B"/>
                </a:solidFill>
                <a:latin typeface="Tahoma"/>
              </a:rPr>
              <a:t>Профилактика инсульта</a:t>
            </a:r>
            <a:r>
              <a:rPr lang="en-US" sz="2800" dirty="0" smtClean="0">
                <a:solidFill>
                  <a:srgbClr val="00498B"/>
                </a:solidFill>
                <a:latin typeface="Tahoma"/>
              </a:rPr>
              <a:t> </a:t>
            </a:r>
            <a:r>
              <a:rPr lang="ru-RU" sz="2800" dirty="0" smtClean="0">
                <a:solidFill>
                  <a:srgbClr val="00498B"/>
                </a:solidFill>
                <a:latin typeface="Tahoma"/>
              </a:rPr>
              <a:t>у больных с ФП</a:t>
            </a:r>
            <a:endParaRPr lang="ru-RU" sz="2800" dirty="0">
              <a:solidFill>
                <a:srgbClr val="00498B"/>
              </a:solidFill>
              <a:latin typeface="Tahoma"/>
            </a:endParaRPr>
          </a:p>
        </p:txBody>
      </p:sp>
      <p:sp>
        <p:nvSpPr>
          <p:cNvPr id="2" name="Прямоугольник 1"/>
          <p:cNvSpPr/>
          <p:nvPr/>
        </p:nvSpPr>
        <p:spPr>
          <a:xfrm>
            <a:off x="1239108" y="2882277"/>
            <a:ext cx="583814" cy="369332"/>
          </a:xfrm>
          <a:prstGeom prst="rect">
            <a:avLst/>
          </a:prstGeom>
        </p:spPr>
        <p:txBody>
          <a:bodyPr wrap="none">
            <a:spAutoFit/>
          </a:bodyPr>
          <a:lstStyle/>
          <a:p>
            <a:pPr fontAlgn="auto">
              <a:spcBef>
                <a:spcPts val="0"/>
              </a:spcBef>
              <a:spcAft>
                <a:spcPts val="0"/>
              </a:spcAft>
            </a:pPr>
            <a:r>
              <a:rPr lang="ru-RU" dirty="0">
                <a:solidFill>
                  <a:srgbClr val="00498B"/>
                </a:solidFill>
                <a:latin typeface="Tahoma"/>
                <a:cs typeface="+mn-cs"/>
              </a:rPr>
              <a:t>19%</a:t>
            </a:r>
          </a:p>
        </p:txBody>
      </p:sp>
      <p:sp>
        <p:nvSpPr>
          <p:cNvPr id="13" name="Текст 3"/>
          <p:cNvSpPr txBox="1">
            <a:spLocks/>
          </p:cNvSpPr>
          <p:nvPr/>
        </p:nvSpPr>
        <p:spPr>
          <a:xfrm>
            <a:off x="2160688" y="3953186"/>
            <a:ext cx="2070242" cy="839868"/>
          </a:xfrm>
          <a:prstGeom prst="rect">
            <a:avLst/>
          </a:prstGeom>
        </p:spPr>
        <p:txBody>
          <a:bodyPr>
            <a:noAutofit/>
          </a:bodyPr>
          <a:lstStyle>
            <a:lvl1pPr marL="180975" indent="-180975"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ru-RU" sz="900" dirty="0" smtClean="0">
                <a:solidFill>
                  <a:srgbClr val="00498B"/>
                </a:solidFill>
                <a:latin typeface="Tahoma"/>
              </a:rPr>
              <a:t>Мета-анализ </a:t>
            </a:r>
            <a:r>
              <a:rPr lang="ru-RU" sz="900" dirty="0">
                <a:solidFill>
                  <a:srgbClr val="00498B"/>
                </a:solidFill>
                <a:latin typeface="Tahoma"/>
              </a:rPr>
              <a:t>7 клинических исследований </a:t>
            </a:r>
            <a:endParaRPr lang="ru-RU" sz="900" dirty="0" smtClean="0">
              <a:solidFill>
                <a:srgbClr val="00498B"/>
              </a:solidFill>
              <a:latin typeface="Tahoma"/>
            </a:endParaRPr>
          </a:p>
          <a:p>
            <a:pPr marL="0" indent="0" fontAlgn="auto">
              <a:spcAft>
                <a:spcPts val="0"/>
              </a:spcAft>
              <a:buFont typeface="Arial" panose="020B0604020202020204" pitchFamily="34" charset="0"/>
              <a:buNone/>
            </a:pPr>
            <a:r>
              <a:rPr lang="ru-RU" sz="900" dirty="0" smtClean="0">
                <a:solidFill>
                  <a:srgbClr val="00498B"/>
                </a:solidFill>
                <a:latin typeface="Tahoma"/>
              </a:rPr>
              <a:t>(</a:t>
            </a:r>
            <a:r>
              <a:rPr lang="en-US" sz="900" dirty="0" smtClean="0">
                <a:solidFill>
                  <a:srgbClr val="00498B"/>
                </a:solidFill>
                <a:latin typeface="Tahoma"/>
              </a:rPr>
              <a:t>AFASAK</a:t>
            </a:r>
            <a:r>
              <a:rPr lang="en-US" sz="900" dirty="0">
                <a:solidFill>
                  <a:srgbClr val="00498B"/>
                </a:solidFill>
                <a:latin typeface="Tahoma"/>
              </a:rPr>
              <a:t>, SPAF I, EAFT, ESPS-2, UK-TIA, LASAF </a:t>
            </a:r>
            <a:r>
              <a:rPr lang="ru-RU" sz="900" dirty="0">
                <a:solidFill>
                  <a:srgbClr val="00498B"/>
                </a:solidFill>
                <a:latin typeface="Tahoma"/>
              </a:rPr>
              <a:t>и </a:t>
            </a:r>
            <a:r>
              <a:rPr lang="en-US" sz="900" dirty="0" smtClean="0">
                <a:solidFill>
                  <a:srgbClr val="00498B"/>
                </a:solidFill>
                <a:latin typeface="Tahoma"/>
              </a:rPr>
              <a:t>JAST</a:t>
            </a:r>
            <a:r>
              <a:rPr lang="ru-RU" sz="900" dirty="0" smtClean="0">
                <a:solidFill>
                  <a:srgbClr val="00498B"/>
                </a:solidFill>
                <a:latin typeface="Tahoma"/>
              </a:rPr>
              <a:t>)</a:t>
            </a:r>
          </a:p>
          <a:p>
            <a:pPr marL="0" indent="0" fontAlgn="auto">
              <a:spcAft>
                <a:spcPts val="0"/>
              </a:spcAft>
              <a:buFont typeface="Arial" panose="020B0604020202020204" pitchFamily="34" charset="0"/>
              <a:buNone/>
            </a:pPr>
            <a:r>
              <a:rPr lang="en-US" sz="900" dirty="0" smtClean="0">
                <a:solidFill>
                  <a:srgbClr val="00498B"/>
                </a:solidFill>
                <a:latin typeface="Tahoma"/>
              </a:rPr>
              <a:t>N</a:t>
            </a:r>
            <a:r>
              <a:rPr lang="ru-RU" sz="900" dirty="0" smtClean="0">
                <a:solidFill>
                  <a:srgbClr val="00498B"/>
                </a:solidFill>
                <a:latin typeface="Tahoma"/>
              </a:rPr>
              <a:t>=3 990  </a:t>
            </a:r>
            <a:endParaRPr lang="ru-RU" sz="900" dirty="0">
              <a:solidFill>
                <a:srgbClr val="00498B"/>
              </a:solidFill>
              <a:latin typeface="Tahoma"/>
            </a:endParaRPr>
          </a:p>
        </p:txBody>
      </p:sp>
      <p:sp>
        <p:nvSpPr>
          <p:cNvPr id="14" name="Текст 3"/>
          <p:cNvSpPr txBox="1">
            <a:spLocks/>
          </p:cNvSpPr>
          <p:nvPr/>
        </p:nvSpPr>
        <p:spPr>
          <a:xfrm>
            <a:off x="4230930" y="3089089"/>
            <a:ext cx="2069262" cy="759952"/>
          </a:xfrm>
          <a:prstGeom prst="rect">
            <a:avLst/>
          </a:prstGeom>
          <a:solidFill>
            <a:schemeClr val="bg1"/>
          </a:solidFill>
        </p:spPr>
        <p:txBody>
          <a:bodyPr>
            <a:noAutofit/>
          </a:bodyPr>
          <a:lstStyle>
            <a:lvl1pPr marL="180975" indent="-180975"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ru-RU" sz="900" dirty="0" smtClean="0">
                <a:solidFill>
                  <a:srgbClr val="00498B"/>
                </a:solidFill>
                <a:latin typeface="Tahoma"/>
              </a:rPr>
              <a:t>Мета-анализ 8 клинических исследований</a:t>
            </a:r>
          </a:p>
          <a:p>
            <a:pPr marL="0" indent="0" fontAlgn="auto">
              <a:spcAft>
                <a:spcPts val="0"/>
              </a:spcAft>
              <a:buFont typeface="Arial" panose="020B0604020202020204" pitchFamily="34" charset="0"/>
              <a:buNone/>
            </a:pPr>
            <a:r>
              <a:rPr lang="en-US" sz="900" dirty="0">
                <a:solidFill>
                  <a:srgbClr val="00498B"/>
                </a:solidFill>
                <a:latin typeface="Tahoma"/>
              </a:rPr>
              <a:t>(AFASAK I, SPAF II, EAFT, AFASAK II, PATAF, </a:t>
            </a:r>
            <a:r>
              <a:rPr lang="en-US" sz="900" dirty="0" err="1">
                <a:solidFill>
                  <a:srgbClr val="00498B"/>
                </a:solidFill>
                <a:latin typeface="Tahoma"/>
              </a:rPr>
              <a:t>Vemmos</a:t>
            </a:r>
            <a:r>
              <a:rPr lang="en-US" sz="900" dirty="0">
                <a:solidFill>
                  <a:srgbClr val="00498B"/>
                </a:solidFill>
                <a:latin typeface="Tahoma"/>
              </a:rPr>
              <a:t> et al, Chinese ATAFS </a:t>
            </a:r>
            <a:r>
              <a:rPr lang="ru-RU" sz="900" dirty="0">
                <a:solidFill>
                  <a:srgbClr val="00498B"/>
                </a:solidFill>
                <a:latin typeface="Tahoma"/>
              </a:rPr>
              <a:t>и </a:t>
            </a:r>
            <a:r>
              <a:rPr lang="en-US" sz="900" dirty="0">
                <a:solidFill>
                  <a:srgbClr val="00498B"/>
                </a:solidFill>
                <a:latin typeface="Tahoma"/>
              </a:rPr>
              <a:t>WASPO</a:t>
            </a:r>
            <a:r>
              <a:rPr lang="en-US" sz="900" dirty="0" smtClean="0">
                <a:solidFill>
                  <a:srgbClr val="00498B"/>
                </a:solidFill>
                <a:latin typeface="Tahoma"/>
              </a:rPr>
              <a:t>) </a:t>
            </a:r>
            <a:endParaRPr lang="ru-RU" sz="900" dirty="0" smtClean="0">
              <a:solidFill>
                <a:srgbClr val="00498B"/>
              </a:solidFill>
              <a:latin typeface="Tahoma"/>
            </a:endParaRPr>
          </a:p>
          <a:p>
            <a:pPr marL="0" indent="0" fontAlgn="auto">
              <a:spcAft>
                <a:spcPts val="0"/>
              </a:spcAft>
              <a:buFont typeface="Arial" panose="020B0604020202020204" pitchFamily="34" charset="0"/>
              <a:buNone/>
            </a:pPr>
            <a:r>
              <a:rPr lang="en-US" sz="900" dirty="0" smtClean="0">
                <a:solidFill>
                  <a:srgbClr val="00498B"/>
                </a:solidFill>
                <a:latin typeface="Tahoma"/>
              </a:rPr>
              <a:t>N=</a:t>
            </a:r>
            <a:r>
              <a:rPr lang="ru-RU" sz="900" dirty="0" smtClean="0">
                <a:solidFill>
                  <a:srgbClr val="00498B"/>
                </a:solidFill>
                <a:latin typeface="Tahoma"/>
              </a:rPr>
              <a:t>3 500</a:t>
            </a:r>
            <a:endParaRPr lang="ru-RU" sz="900" dirty="0">
              <a:solidFill>
                <a:srgbClr val="00498B"/>
              </a:solidFill>
              <a:latin typeface="Tahoma"/>
            </a:endParaRPr>
          </a:p>
        </p:txBody>
      </p:sp>
      <p:sp>
        <p:nvSpPr>
          <p:cNvPr id="18" name="Текст 3"/>
          <p:cNvSpPr txBox="1">
            <a:spLocks/>
          </p:cNvSpPr>
          <p:nvPr/>
        </p:nvSpPr>
        <p:spPr>
          <a:xfrm>
            <a:off x="6300192" y="2219528"/>
            <a:ext cx="2304256" cy="1158211"/>
          </a:xfrm>
          <a:prstGeom prst="rect">
            <a:avLst/>
          </a:prstGeom>
        </p:spPr>
        <p:txBody>
          <a:bodyPr>
            <a:noAutofit/>
          </a:bodyPr>
          <a:lstStyle>
            <a:lvl1pPr marL="180975" indent="-180975"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ru-RU" sz="900" dirty="0">
                <a:solidFill>
                  <a:srgbClr val="00498B"/>
                </a:solidFill>
                <a:latin typeface="Tahoma"/>
              </a:rPr>
              <a:t>RE-LY®</a:t>
            </a:r>
          </a:p>
          <a:p>
            <a:pPr marL="0" indent="0" fontAlgn="auto">
              <a:spcAft>
                <a:spcPts val="0"/>
              </a:spcAft>
              <a:buFont typeface="Arial" panose="020B0604020202020204" pitchFamily="34" charset="0"/>
              <a:buNone/>
            </a:pPr>
            <a:r>
              <a:rPr lang="ru-RU" sz="900" dirty="0" err="1">
                <a:solidFill>
                  <a:srgbClr val="00498B"/>
                </a:solidFill>
                <a:latin typeface="Tahoma"/>
              </a:rPr>
              <a:t>Проспективное</a:t>
            </a:r>
            <a:r>
              <a:rPr lang="ru-RU" sz="900" dirty="0">
                <a:solidFill>
                  <a:srgbClr val="00498B"/>
                </a:solidFill>
                <a:latin typeface="Tahoma"/>
              </a:rPr>
              <a:t>, многоцентровое, международное, </a:t>
            </a:r>
            <a:r>
              <a:rPr lang="ru-RU" sz="900" dirty="0" err="1">
                <a:solidFill>
                  <a:srgbClr val="00498B"/>
                </a:solidFill>
                <a:latin typeface="Tahoma"/>
              </a:rPr>
              <a:t>рандомизированное</a:t>
            </a:r>
            <a:r>
              <a:rPr lang="ru-RU" sz="900" dirty="0">
                <a:solidFill>
                  <a:srgbClr val="00498B"/>
                </a:solidFill>
                <a:latin typeface="Tahoma"/>
              </a:rPr>
              <a:t> исследование в параллельных </a:t>
            </a:r>
            <a:r>
              <a:rPr lang="ru-RU" sz="900" dirty="0" smtClean="0">
                <a:solidFill>
                  <a:srgbClr val="00498B"/>
                </a:solidFill>
                <a:latin typeface="Tahoma"/>
              </a:rPr>
              <a:t>группах. ВТД в </a:t>
            </a:r>
            <a:r>
              <a:rPr lang="ru-RU" sz="900" dirty="0">
                <a:solidFill>
                  <a:srgbClr val="00498B"/>
                </a:solidFill>
                <a:latin typeface="Tahoma"/>
              </a:rPr>
              <a:t>исследовании RE-LY® составило 64%</a:t>
            </a:r>
          </a:p>
          <a:p>
            <a:pPr marL="0" indent="0" fontAlgn="auto">
              <a:spcAft>
                <a:spcPts val="0"/>
              </a:spcAft>
              <a:buFont typeface="Arial" panose="020B0604020202020204" pitchFamily="34" charset="0"/>
              <a:buNone/>
            </a:pPr>
            <a:r>
              <a:rPr lang="en-US" sz="900" dirty="0" smtClean="0">
                <a:solidFill>
                  <a:srgbClr val="00498B"/>
                </a:solidFill>
                <a:latin typeface="Tahoma"/>
              </a:rPr>
              <a:t>N=</a:t>
            </a:r>
            <a:r>
              <a:rPr lang="ru-RU" sz="900" dirty="0" smtClean="0">
                <a:solidFill>
                  <a:srgbClr val="00498B"/>
                </a:solidFill>
                <a:latin typeface="Tahoma"/>
              </a:rPr>
              <a:t>18 000</a:t>
            </a:r>
            <a:endParaRPr lang="ru-RU" sz="900" dirty="0">
              <a:solidFill>
                <a:srgbClr val="00498B"/>
              </a:solidFill>
              <a:latin typeface="Tahoma"/>
            </a:endParaRPr>
          </a:p>
        </p:txBody>
      </p:sp>
      <p:sp>
        <p:nvSpPr>
          <p:cNvPr id="19" name="Прямоугольник 18"/>
          <p:cNvSpPr/>
          <p:nvPr/>
        </p:nvSpPr>
        <p:spPr>
          <a:xfrm>
            <a:off x="5364862" y="1110972"/>
            <a:ext cx="583813" cy="369332"/>
          </a:xfrm>
          <a:prstGeom prst="rect">
            <a:avLst/>
          </a:prstGeom>
        </p:spPr>
        <p:txBody>
          <a:bodyPr wrap="none">
            <a:spAutoFit/>
          </a:bodyPr>
          <a:lstStyle/>
          <a:p>
            <a:pPr algn="ctr" fontAlgn="auto">
              <a:spcBef>
                <a:spcPts val="0"/>
              </a:spcBef>
              <a:spcAft>
                <a:spcPts val="0"/>
              </a:spcAft>
            </a:pPr>
            <a:r>
              <a:rPr lang="ru-RU" dirty="0" smtClean="0">
                <a:solidFill>
                  <a:srgbClr val="00498B"/>
                </a:solidFill>
                <a:latin typeface="Tahoma"/>
                <a:cs typeface="+mn-cs"/>
              </a:rPr>
              <a:t>35%</a:t>
            </a:r>
            <a:endParaRPr lang="ru-RU" dirty="0">
              <a:solidFill>
                <a:srgbClr val="00498B"/>
              </a:solidFill>
              <a:latin typeface="Tahoma"/>
              <a:cs typeface="+mn-cs"/>
            </a:endParaRPr>
          </a:p>
        </p:txBody>
      </p:sp>
      <p:sp>
        <p:nvSpPr>
          <p:cNvPr id="20" name="Текст 3"/>
          <p:cNvSpPr txBox="1">
            <a:spLocks/>
          </p:cNvSpPr>
          <p:nvPr/>
        </p:nvSpPr>
        <p:spPr>
          <a:xfrm>
            <a:off x="379647" y="5157192"/>
            <a:ext cx="8251186" cy="1152128"/>
          </a:xfrm>
          <a:prstGeom prst="rect">
            <a:avLst/>
          </a:prstGeom>
        </p:spPr>
        <p:txBody>
          <a:bodyPr>
            <a:noAutofit/>
          </a:bodyPr>
          <a:lstStyle>
            <a:lvl1pPr marL="180975" indent="-180975"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BISans"/>
                <a:ea typeface="+mn-ea"/>
                <a:cs typeface="BISan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000" dirty="0">
                <a:solidFill>
                  <a:srgbClr val="00498B"/>
                </a:solidFill>
                <a:latin typeface="Tahoma"/>
              </a:rPr>
              <a:t>1. Hart RG, Pearce LA, Aguilar MI. Meta-analysis: antithrombotic therapy to prevent stroke in patients who have non-</a:t>
            </a:r>
            <a:r>
              <a:rPr lang="en-US" sz="1000" dirty="0" err="1">
                <a:solidFill>
                  <a:srgbClr val="00498B"/>
                </a:solidFill>
                <a:latin typeface="Tahoma"/>
              </a:rPr>
              <a:t>valvular</a:t>
            </a:r>
            <a:r>
              <a:rPr lang="en-US" sz="1000" dirty="0">
                <a:solidFill>
                  <a:srgbClr val="00498B"/>
                </a:solidFill>
                <a:latin typeface="Tahoma"/>
              </a:rPr>
              <a:t> atrial fibrillation. Ann Intern Med. 2007;146:857-867. </a:t>
            </a:r>
          </a:p>
          <a:p>
            <a:pPr marL="0" indent="0" fontAlgn="auto">
              <a:spcAft>
                <a:spcPts val="0"/>
              </a:spcAft>
              <a:buFont typeface="Arial" panose="020B0604020202020204" pitchFamily="34" charset="0"/>
              <a:buNone/>
            </a:pPr>
            <a:r>
              <a:rPr lang="en-US" sz="1000" dirty="0">
                <a:solidFill>
                  <a:srgbClr val="00498B"/>
                </a:solidFill>
                <a:latin typeface="Tahoma"/>
              </a:rPr>
              <a:t>2. Connolly SJ, </a:t>
            </a:r>
            <a:r>
              <a:rPr lang="en-US" sz="1000" dirty="0" err="1">
                <a:solidFill>
                  <a:srgbClr val="00498B"/>
                </a:solidFill>
                <a:latin typeface="Tahoma"/>
              </a:rPr>
              <a:t>Ezekowitz</a:t>
            </a:r>
            <a:r>
              <a:rPr lang="en-US" sz="1000" dirty="0">
                <a:solidFill>
                  <a:srgbClr val="00498B"/>
                </a:solidFill>
                <a:latin typeface="Tahoma"/>
              </a:rPr>
              <a:t> MD, Yusuf, S, </a:t>
            </a:r>
            <a:r>
              <a:rPr lang="en-US" sz="1000" dirty="0" err="1">
                <a:solidFill>
                  <a:srgbClr val="00498B"/>
                </a:solidFill>
                <a:latin typeface="Tahoma"/>
              </a:rPr>
              <a:t>Eikelboom</a:t>
            </a:r>
            <a:r>
              <a:rPr lang="en-US" sz="1000" dirty="0">
                <a:solidFill>
                  <a:srgbClr val="00498B"/>
                </a:solidFill>
                <a:latin typeface="Tahoma"/>
              </a:rPr>
              <a:t> J, </a:t>
            </a:r>
            <a:r>
              <a:rPr lang="en-US" sz="1000" dirty="0" err="1">
                <a:solidFill>
                  <a:srgbClr val="00498B"/>
                </a:solidFill>
                <a:latin typeface="Tahoma"/>
              </a:rPr>
              <a:t>Oldgren</a:t>
            </a:r>
            <a:r>
              <a:rPr lang="en-US" sz="1000" dirty="0">
                <a:solidFill>
                  <a:srgbClr val="00498B"/>
                </a:solidFill>
                <a:latin typeface="Tahoma"/>
              </a:rPr>
              <a:t> J, Parekh, A, et al. </a:t>
            </a:r>
            <a:r>
              <a:rPr lang="en-US" sz="1000" dirty="0" err="1">
                <a:solidFill>
                  <a:srgbClr val="00498B"/>
                </a:solidFill>
                <a:latin typeface="Tahoma"/>
              </a:rPr>
              <a:t>Dabigatran</a:t>
            </a:r>
            <a:r>
              <a:rPr lang="en-US" sz="1000" dirty="0">
                <a:solidFill>
                  <a:srgbClr val="00498B"/>
                </a:solidFill>
                <a:latin typeface="Tahoma"/>
              </a:rPr>
              <a:t> versus warfarin in patients with atrial fibrillation. N </a:t>
            </a:r>
            <a:r>
              <a:rPr lang="en-US" sz="1000" dirty="0" err="1">
                <a:solidFill>
                  <a:srgbClr val="00498B"/>
                </a:solidFill>
                <a:latin typeface="Tahoma"/>
              </a:rPr>
              <a:t>Eng</a:t>
            </a:r>
            <a:r>
              <a:rPr lang="en-US" sz="1000" dirty="0">
                <a:solidFill>
                  <a:srgbClr val="00498B"/>
                </a:solidFill>
                <a:latin typeface="Tahoma"/>
              </a:rPr>
              <a:t> J Med. 2009; 361:1139-1151</a:t>
            </a:r>
            <a:r>
              <a:rPr lang="en-US" sz="1000" dirty="0" smtClean="0">
                <a:solidFill>
                  <a:srgbClr val="00498B"/>
                </a:solidFill>
                <a:latin typeface="Tahoma"/>
              </a:rPr>
              <a:t>.</a:t>
            </a:r>
            <a:endParaRPr lang="ru-RU" sz="1000" dirty="0" smtClean="0">
              <a:solidFill>
                <a:srgbClr val="00498B"/>
              </a:solidFill>
              <a:latin typeface="Tahoma"/>
            </a:endParaRPr>
          </a:p>
          <a:p>
            <a:pPr marL="0" indent="0" fontAlgn="auto">
              <a:spcAft>
                <a:spcPts val="0"/>
              </a:spcAft>
              <a:buFont typeface="Arial" panose="020B0604020202020204" pitchFamily="34" charset="0"/>
              <a:buNone/>
            </a:pPr>
            <a:endParaRPr lang="en-US" sz="1000" dirty="0">
              <a:solidFill>
                <a:srgbClr val="00498B"/>
              </a:solidFill>
              <a:latin typeface="Tahoma"/>
            </a:endParaRPr>
          </a:p>
          <a:p>
            <a:pPr marL="0" indent="0" fontAlgn="auto">
              <a:spcAft>
                <a:spcPts val="0"/>
              </a:spcAft>
              <a:buFont typeface="Arial" panose="020B0604020202020204" pitchFamily="34" charset="0"/>
              <a:buNone/>
            </a:pPr>
            <a:r>
              <a:rPr lang="ru-RU" sz="1000" dirty="0">
                <a:solidFill>
                  <a:srgbClr val="00498B"/>
                </a:solidFill>
                <a:latin typeface="Tahoma"/>
              </a:rPr>
              <a:t>ФП = фибрилляция предсердий</a:t>
            </a:r>
          </a:p>
          <a:p>
            <a:pPr marL="0" indent="0" fontAlgn="auto">
              <a:spcAft>
                <a:spcPts val="0"/>
              </a:spcAft>
              <a:buFont typeface="Arial" panose="020B0604020202020204" pitchFamily="34" charset="0"/>
              <a:buNone/>
            </a:pPr>
            <a:r>
              <a:rPr lang="ru-RU" sz="1000" dirty="0">
                <a:solidFill>
                  <a:srgbClr val="00498B"/>
                </a:solidFill>
                <a:latin typeface="Tahoma"/>
              </a:rPr>
              <a:t>АСК = ацетилсалициловая кислота </a:t>
            </a:r>
            <a:endParaRPr lang="ru-RU" sz="1000" dirty="0" smtClean="0">
              <a:solidFill>
                <a:srgbClr val="00498B"/>
              </a:solidFill>
              <a:latin typeface="Tahoma"/>
            </a:endParaRPr>
          </a:p>
          <a:p>
            <a:pPr marL="0" indent="0" fontAlgn="auto">
              <a:spcAft>
                <a:spcPts val="0"/>
              </a:spcAft>
              <a:buFont typeface="Arial" panose="020B0604020202020204" pitchFamily="34" charset="0"/>
              <a:buNone/>
            </a:pPr>
            <a:r>
              <a:rPr lang="ru-RU" sz="1000" dirty="0" smtClean="0">
                <a:solidFill>
                  <a:srgbClr val="00498B"/>
                </a:solidFill>
                <a:latin typeface="Tahoma"/>
              </a:rPr>
              <a:t>ВТД </a:t>
            </a:r>
            <a:r>
              <a:rPr lang="ru-RU" sz="1000" dirty="0">
                <a:solidFill>
                  <a:srgbClr val="00498B"/>
                </a:solidFill>
                <a:latin typeface="Tahoma"/>
              </a:rPr>
              <a:t>= время поддержания МНО в терапевтическом диапазоне </a:t>
            </a:r>
            <a:endParaRPr lang="ru-RU" sz="1000" dirty="0" smtClean="0">
              <a:solidFill>
                <a:srgbClr val="00498B"/>
              </a:solidFill>
              <a:latin typeface="Tahoma"/>
            </a:endParaRPr>
          </a:p>
          <a:p>
            <a:pPr marL="0" indent="0" fontAlgn="auto">
              <a:spcAft>
                <a:spcPts val="0"/>
              </a:spcAft>
              <a:buFont typeface="Arial" panose="020B0604020202020204" pitchFamily="34" charset="0"/>
              <a:buNone/>
            </a:pPr>
            <a:r>
              <a:rPr lang="ru-RU" sz="1000" dirty="0" smtClean="0">
                <a:solidFill>
                  <a:srgbClr val="00498B"/>
                </a:solidFill>
                <a:latin typeface="Tahoma"/>
              </a:rPr>
              <a:t>МНО = международное нормализованное отношение</a:t>
            </a:r>
            <a:endParaRPr lang="ru-RU" sz="1000" dirty="0">
              <a:solidFill>
                <a:srgbClr val="00498B"/>
              </a:solidFill>
              <a:latin typeface="Tahoma"/>
            </a:endParaRPr>
          </a:p>
        </p:txBody>
      </p:sp>
      <p:sp>
        <p:nvSpPr>
          <p:cNvPr id="21" name="Прямоугольник 20"/>
          <p:cNvSpPr/>
          <p:nvPr/>
        </p:nvSpPr>
        <p:spPr>
          <a:xfrm>
            <a:off x="3335758" y="2034862"/>
            <a:ext cx="583813" cy="369332"/>
          </a:xfrm>
          <a:prstGeom prst="rect">
            <a:avLst/>
          </a:prstGeom>
        </p:spPr>
        <p:txBody>
          <a:bodyPr wrap="none">
            <a:spAutoFit/>
          </a:bodyPr>
          <a:lstStyle/>
          <a:p>
            <a:pPr algn="ctr" fontAlgn="auto">
              <a:spcBef>
                <a:spcPts val="0"/>
              </a:spcBef>
              <a:spcAft>
                <a:spcPts val="0"/>
              </a:spcAft>
            </a:pPr>
            <a:r>
              <a:rPr lang="ru-RU" dirty="0">
                <a:solidFill>
                  <a:srgbClr val="00498B"/>
                </a:solidFill>
                <a:latin typeface="Tahoma"/>
                <a:cs typeface="+mn-cs"/>
              </a:rPr>
              <a:t>38%</a:t>
            </a:r>
          </a:p>
        </p:txBody>
      </p:sp>
      <p:sp>
        <p:nvSpPr>
          <p:cNvPr id="22" name="Прямоугольник 21"/>
          <p:cNvSpPr/>
          <p:nvPr/>
        </p:nvSpPr>
        <p:spPr bwMode="auto">
          <a:xfrm>
            <a:off x="8604448" y="6731000"/>
            <a:ext cx="539552" cy="127000"/>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hangingPunct="0">
              <a:lnSpc>
                <a:spcPct val="85000"/>
              </a:lnSpc>
            </a:pPr>
            <a:endParaRPr lang="ru-RU" smtClean="0">
              <a:solidFill>
                <a:srgbClr val="FFFFFF"/>
              </a:solidFill>
              <a:latin typeface="Tahoma" pitchFamily="34" charset="0"/>
              <a:ea typeface="ＭＳ Ｐゴシック" pitchFamily="34" charset="-128"/>
              <a:cs typeface="+mn-cs"/>
            </a:endParaRPr>
          </a:p>
        </p:txBody>
      </p:sp>
      <p:sp>
        <p:nvSpPr>
          <p:cNvPr id="23" name="Номер слайда 4"/>
          <p:cNvSpPr txBox="1">
            <a:spLocks/>
          </p:cNvSpPr>
          <p:nvPr/>
        </p:nvSpPr>
        <p:spPr>
          <a:xfrm>
            <a:off x="8332184" y="6492874"/>
            <a:ext cx="754665" cy="238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C144960D-7449-40D7-9D6A-A0C2FF779AF2}" type="slidenum">
              <a:rPr lang="en-GB" sz="800" smtClean="0">
                <a:solidFill>
                  <a:srgbClr val="00498B"/>
                </a:solidFill>
              </a:rPr>
              <a:pPr algn="r" fontAlgn="auto">
                <a:spcBef>
                  <a:spcPts val="0"/>
                </a:spcBef>
                <a:spcAft>
                  <a:spcPts val="0"/>
                </a:spcAft>
              </a:pPr>
              <a:t>17</a:t>
            </a:fld>
            <a:endParaRPr lang="en-GB" sz="800" dirty="0">
              <a:solidFill>
                <a:srgbClr val="00498B"/>
              </a:solidFill>
            </a:endParaRPr>
          </a:p>
        </p:txBody>
      </p:sp>
    </p:spTree>
    <p:extLst>
      <p:ext uri="{BB962C8B-B14F-4D97-AF65-F5344CB8AC3E}">
        <p14:creationId xmlns:p14="http://schemas.microsoft.com/office/powerpoint/2010/main" val="417642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256"/>
            <a:ext cx="8928992" cy="1143000"/>
          </a:xfrm>
        </p:spPr>
        <p:txBody>
          <a:bodyPr>
            <a:normAutofit/>
          </a:bodyPr>
          <a:lstStyle/>
          <a:p>
            <a:r>
              <a:rPr lang="en-US" sz="2500" dirty="0" smtClean="0"/>
              <a:t>FDA</a:t>
            </a:r>
            <a:r>
              <a:rPr lang="ru-RU" sz="2500" dirty="0" smtClean="0"/>
              <a:t>: профиль эффективности и безопасности препарата </a:t>
            </a:r>
            <a:r>
              <a:rPr lang="ru-RU" sz="2500" dirty="0" err="1" smtClean="0"/>
              <a:t>Дабигатрана</a:t>
            </a:r>
            <a:r>
              <a:rPr lang="ru-RU" sz="2500" dirty="0" smtClean="0"/>
              <a:t> , результаты исследования </a:t>
            </a:r>
            <a:r>
              <a:rPr lang="en-US" sz="2500" dirty="0" smtClean="0"/>
              <a:t>RE-LY</a:t>
            </a:r>
            <a:endParaRPr lang="en-GB" sz="2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2917183"/>
              </p:ext>
            </p:extLst>
          </p:nvPr>
        </p:nvGraphicFramePr>
        <p:xfrm>
          <a:off x="487759" y="1604170"/>
          <a:ext cx="8229600" cy="19129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5988531"/>
            <a:ext cx="9144000" cy="869469"/>
          </a:xfrm>
          <a:prstGeom prst="rect">
            <a:avLst/>
          </a:prstGeom>
          <a:solidFill>
            <a:schemeClr val="bg1"/>
          </a:solidFill>
          <a:ln>
            <a:noFill/>
          </a:ln>
        </p:spPr>
        <p:txBody>
          <a:bodyPr wrap="square" rtlCol="0" anchor="b">
            <a:spAutoFit/>
          </a:bodyPr>
          <a:lstStyle/>
          <a:p>
            <a:pPr marL="0" lvl="1" defTabSz="457200">
              <a:spcAft>
                <a:spcPts val="300"/>
              </a:spcAft>
            </a:pPr>
            <a:r>
              <a:rPr lang="ru-RU" sz="1200" b="1" dirty="0" smtClean="0">
                <a:solidFill>
                  <a:srgbClr val="1F497D"/>
                </a:solidFill>
                <a:latin typeface="Tahoma" pitchFamily="34" charset="0"/>
                <a:ea typeface="ＭＳ Ｐゴシック" pitchFamily="34" charset="-128"/>
              </a:rPr>
              <a:t>В США не зарегистрирована доза 110 мг 2р</a:t>
            </a:r>
            <a:r>
              <a:rPr lang="en-US" sz="1200" b="1" dirty="0" smtClean="0">
                <a:solidFill>
                  <a:srgbClr val="1F497D"/>
                </a:solidFill>
                <a:latin typeface="Tahoma" pitchFamily="34" charset="0"/>
                <a:ea typeface="ＭＳ Ｐゴシック" pitchFamily="34" charset="-128"/>
              </a:rPr>
              <a:t>/c</a:t>
            </a:r>
            <a:r>
              <a:rPr lang="ru-RU" sz="1200" b="1" dirty="0" smtClean="0">
                <a:solidFill>
                  <a:srgbClr val="1F497D"/>
                </a:solidFill>
                <a:latin typeface="Tahoma" pitchFamily="34" charset="0"/>
                <a:ea typeface="ＭＳ Ｐゴシック" pitchFamily="34" charset="-128"/>
              </a:rPr>
              <a:t>. </a:t>
            </a:r>
          </a:p>
          <a:p>
            <a:pPr marL="0" lvl="1" defTabSz="457200">
              <a:spcAft>
                <a:spcPts val="300"/>
              </a:spcAft>
            </a:pPr>
            <a:r>
              <a:rPr lang="ru-RU" sz="1200" dirty="0" smtClean="0">
                <a:solidFill>
                  <a:srgbClr val="1F497D"/>
                </a:solidFill>
                <a:latin typeface="Tahoma" pitchFamily="34" charset="0"/>
                <a:ea typeface="ＭＳ Ｐゴシック" pitchFamily="34" charset="-128"/>
              </a:rPr>
              <a:t>Приведены численные значения отношения рисков. ЖКК- желудочно-кишечные кровотечения</a:t>
            </a:r>
            <a:r>
              <a:rPr lang="en-GB" sz="1200" dirty="0">
                <a:solidFill>
                  <a:srgbClr val="1F497D"/>
                </a:solidFill>
                <a:latin typeface="Tahoma" pitchFamily="34" charset="0"/>
                <a:ea typeface="ＭＳ Ｐゴシック" pitchFamily="34" charset="-128"/>
              </a:rPr>
              <a:t/>
            </a:r>
            <a:br>
              <a:rPr lang="en-GB" sz="1200" dirty="0">
                <a:solidFill>
                  <a:srgbClr val="1F497D"/>
                </a:solidFill>
                <a:latin typeface="Tahoma" pitchFamily="34" charset="0"/>
                <a:ea typeface="ＭＳ Ｐゴシック" pitchFamily="34" charset="-128"/>
              </a:rPr>
            </a:br>
            <a:r>
              <a:rPr lang="en-GB" sz="1200" b="1" dirty="0">
                <a:solidFill>
                  <a:srgbClr val="1F497D"/>
                </a:solidFill>
                <a:latin typeface="Tahoma" pitchFamily="34" charset="0"/>
                <a:ea typeface="ＭＳ Ｐゴシック" pitchFamily="34" charset="-128"/>
              </a:rPr>
              <a:t>1. </a:t>
            </a:r>
            <a:r>
              <a:rPr lang="en-GB" sz="1200" kern="0" dirty="0">
                <a:solidFill>
                  <a:srgbClr val="1F497D"/>
                </a:solidFill>
                <a:latin typeface="Tahoma" pitchFamily="34" charset="0"/>
                <a:ea typeface="ＭＳ Ｐゴシック" pitchFamily="34" charset="-128"/>
                <a:hlinkClick r:id="rId4"/>
              </a:rPr>
              <a:t>http://www.fda.gov/Drugs/DrugSafety/ucm396470.htm</a:t>
            </a:r>
            <a:r>
              <a:rPr lang="en-GB" sz="1200" kern="0" dirty="0">
                <a:solidFill>
                  <a:srgbClr val="1F497D"/>
                </a:solidFill>
                <a:latin typeface="Tahoma" pitchFamily="34" charset="0"/>
                <a:ea typeface="ＭＳ Ｐゴシック" pitchFamily="34" charset="-128"/>
              </a:rPr>
              <a:t>. Accessed on August 2014</a:t>
            </a:r>
            <a:r>
              <a:rPr lang="en-GB" sz="1200" dirty="0">
                <a:solidFill>
                  <a:srgbClr val="1F497D"/>
                </a:solidFill>
                <a:latin typeface="Tahoma" pitchFamily="34" charset="0"/>
                <a:ea typeface="ＭＳ Ｐゴシック" pitchFamily="34" charset="-128"/>
              </a:rPr>
              <a:t>; </a:t>
            </a:r>
            <a:r>
              <a:rPr lang="en-GB" sz="1200" b="1" dirty="0">
                <a:solidFill>
                  <a:srgbClr val="1F497D"/>
                </a:solidFill>
                <a:latin typeface="Tahoma" pitchFamily="34" charset="0"/>
                <a:ea typeface="ＭＳ Ｐゴシック" pitchFamily="34" charset="-128"/>
              </a:rPr>
              <a:t>2. </a:t>
            </a:r>
            <a:r>
              <a:rPr lang="en-GB" sz="1200" dirty="0">
                <a:solidFill>
                  <a:srgbClr val="1F497D"/>
                </a:solidFill>
                <a:latin typeface="Tahoma" pitchFamily="34" charset="0"/>
                <a:ea typeface="ＭＳ Ｐゴシック" pitchFamily="34" charset="-128"/>
              </a:rPr>
              <a:t>Connolly SJ et al. N </a:t>
            </a:r>
            <a:r>
              <a:rPr lang="en-GB" sz="1200" dirty="0" err="1">
                <a:solidFill>
                  <a:srgbClr val="1F497D"/>
                </a:solidFill>
                <a:latin typeface="Tahoma" pitchFamily="34" charset="0"/>
                <a:ea typeface="ＭＳ Ｐゴシック" pitchFamily="34" charset="-128"/>
              </a:rPr>
              <a:t>Engl</a:t>
            </a:r>
            <a:r>
              <a:rPr lang="en-GB" sz="1200" dirty="0">
                <a:solidFill>
                  <a:srgbClr val="1F497D"/>
                </a:solidFill>
                <a:latin typeface="Tahoma" pitchFamily="34" charset="0"/>
                <a:ea typeface="ＭＳ Ｐゴシック" pitchFamily="34" charset="-128"/>
              </a:rPr>
              <a:t> J Med </a:t>
            </a:r>
            <a:r>
              <a:rPr lang="en-GB" sz="1200" dirty="0" smtClean="0">
                <a:solidFill>
                  <a:srgbClr val="1F497D"/>
                </a:solidFill>
                <a:latin typeface="Tahoma" pitchFamily="34" charset="0"/>
                <a:ea typeface="ＭＳ Ｐゴシック" pitchFamily="34" charset="-128"/>
              </a:rPr>
              <a:t>2009;361:1139–51;</a:t>
            </a:r>
            <a:r>
              <a:rPr lang="ru-RU" sz="1200" dirty="0" smtClean="0">
                <a:solidFill>
                  <a:srgbClr val="1F497D"/>
                </a:solidFill>
                <a:latin typeface="Tahoma" pitchFamily="34" charset="0"/>
                <a:ea typeface="ＭＳ Ｐゴシック" pitchFamily="34" charset="-128"/>
              </a:rPr>
              <a:t> </a:t>
            </a:r>
            <a:r>
              <a:rPr lang="en-GB" sz="1200" b="1" dirty="0" smtClean="0">
                <a:solidFill>
                  <a:srgbClr val="1F497D"/>
                </a:solidFill>
                <a:latin typeface="Tahoma" pitchFamily="34" charset="0"/>
                <a:ea typeface="ＭＳ Ｐゴシック" pitchFamily="34" charset="-128"/>
              </a:rPr>
              <a:t>3</a:t>
            </a:r>
            <a:r>
              <a:rPr lang="en-GB" sz="1200" b="1" dirty="0">
                <a:solidFill>
                  <a:srgbClr val="1F497D"/>
                </a:solidFill>
                <a:latin typeface="Tahoma" pitchFamily="34" charset="0"/>
                <a:ea typeface="ＭＳ Ｐゴシック" pitchFamily="34" charset="-128"/>
              </a:rPr>
              <a:t>. </a:t>
            </a:r>
            <a:r>
              <a:rPr lang="en-GB" sz="1200" dirty="0">
                <a:solidFill>
                  <a:srgbClr val="1F497D"/>
                </a:solidFill>
                <a:latin typeface="Tahoma" pitchFamily="34" charset="0"/>
                <a:ea typeface="ＭＳ Ｐゴシック" pitchFamily="34" charset="-128"/>
              </a:rPr>
              <a:t>Connolly SJ et al. N </a:t>
            </a:r>
            <a:r>
              <a:rPr lang="en-GB" sz="1200" dirty="0" err="1">
                <a:solidFill>
                  <a:srgbClr val="1F497D"/>
                </a:solidFill>
                <a:latin typeface="Tahoma" pitchFamily="34" charset="0"/>
                <a:ea typeface="ＭＳ Ｐゴシック" pitchFamily="34" charset="-128"/>
              </a:rPr>
              <a:t>Engl</a:t>
            </a:r>
            <a:r>
              <a:rPr lang="en-GB" sz="1200" dirty="0">
                <a:solidFill>
                  <a:srgbClr val="1F497D"/>
                </a:solidFill>
                <a:latin typeface="Tahoma" pitchFamily="34" charset="0"/>
                <a:ea typeface="ＭＳ Ｐゴシック" pitchFamily="34" charset="-128"/>
              </a:rPr>
              <a:t> J Med. 2010;363:1875–6; </a:t>
            </a:r>
            <a:r>
              <a:rPr lang="en-GB" sz="1200" b="1" dirty="0">
                <a:solidFill>
                  <a:srgbClr val="1F497D"/>
                </a:solidFill>
                <a:latin typeface="Tahoma" pitchFamily="34" charset="0"/>
                <a:ea typeface="ＭＳ Ｐゴシック" pitchFamily="34" charset="-128"/>
              </a:rPr>
              <a:t>4. </a:t>
            </a:r>
            <a:r>
              <a:rPr lang="en-GB" sz="1200" dirty="0">
                <a:solidFill>
                  <a:srgbClr val="1F497D"/>
                </a:solidFill>
                <a:latin typeface="Tahoma" pitchFamily="34" charset="0"/>
                <a:ea typeface="ＭＳ Ｐゴシック" pitchFamily="34" charset="-128"/>
              </a:rPr>
              <a:t>Pradaxa</a:t>
            </a:r>
            <a:r>
              <a:rPr lang="en-GB" sz="1200" baseline="30000" dirty="0">
                <a:solidFill>
                  <a:srgbClr val="1F497D"/>
                </a:solidFill>
                <a:latin typeface="Tahoma" pitchFamily="34" charset="0"/>
                <a:ea typeface="ＭＳ Ｐゴシック" pitchFamily="34" charset="-128"/>
              </a:rPr>
              <a:t>®</a:t>
            </a:r>
            <a:r>
              <a:rPr lang="en-GB" sz="1200" dirty="0">
                <a:solidFill>
                  <a:srgbClr val="1F497D"/>
                </a:solidFill>
                <a:latin typeface="Tahoma" pitchFamily="34" charset="0"/>
                <a:ea typeface="ＭＳ Ｐゴシック" pitchFamily="34" charset="-128"/>
              </a:rPr>
              <a:t>: EU SPC 2014</a:t>
            </a:r>
          </a:p>
        </p:txBody>
      </p:sp>
      <p:grpSp>
        <p:nvGrpSpPr>
          <p:cNvPr id="3" name="Group 12"/>
          <p:cNvGrpSpPr/>
          <p:nvPr/>
        </p:nvGrpSpPr>
        <p:grpSpPr>
          <a:xfrm>
            <a:off x="487759" y="3453018"/>
            <a:ext cx="8229600" cy="2573985"/>
            <a:chOff x="487759" y="3711085"/>
            <a:chExt cx="8229600" cy="2220496"/>
          </a:xfrm>
        </p:grpSpPr>
        <p:graphicFrame>
          <p:nvGraphicFramePr>
            <p:cNvPr id="7" name="Content Placeholder 3"/>
            <p:cNvGraphicFramePr>
              <a:graphicFrameLocks/>
            </p:cNvGraphicFramePr>
            <p:nvPr>
              <p:extLst>
                <p:ext uri="{D42A27DB-BD31-4B8C-83A1-F6EECF244321}">
                  <p14:modId xmlns:p14="http://schemas.microsoft.com/office/powerpoint/2010/main" val="4292683097"/>
                </p:ext>
              </p:extLst>
            </p:nvPr>
          </p:nvGraphicFramePr>
          <p:xfrm>
            <a:off x="487759" y="4018645"/>
            <a:ext cx="8229600" cy="191293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886692" y="3711085"/>
              <a:ext cx="3716022" cy="318611"/>
            </a:xfrm>
            <a:prstGeom prst="rect">
              <a:avLst/>
            </a:prstGeom>
            <a:noFill/>
            <a:ln>
              <a:noFill/>
            </a:ln>
          </p:spPr>
          <p:txBody>
            <a:bodyPr wrap="square" rtlCol="0">
              <a:spAutoFit/>
            </a:bodyPr>
            <a:lstStyle/>
            <a:p>
              <a:pPr defTabSz="457200"/>
              <a:r>
                <a:rPr lang="en-GB" b="1" dirty="0">
                  <a:solidFill>
                    <a:srgbClr val="C00000"/>
                  </a:solidFill>
                  <a:latin typeface="Tahoma" pitchFamily="34" charset="0"/>
                  <a:ea typeface="ＭＳ Ｐゴシック" pitchFamily="34" charset="-128"/>
                </a:rPr>
                <a:t>RE-LY</a:t>
              </a:r>
              <a:r>
                <a:rPr lang="en-GB" b="1" baseline="30000" dirty="0">
                  <a:solidFill>
                    <a:srgbClr val="C00000"/>
                  </a:solidFill>
                  <a:latin typeface="Tahoma" pitchFamily="34" charset="0"/>
                  <a:ea typeface="ＭＳ Ｐゴシック" pitchFamily="34" charset="-128"/>
                </a:rPr>
                <a:t>®2–4 </a:t>
              </a:r>
              <a:r>
                <a:rPr lang="en-GB" b="1" dirty="0">
                  <a:solidFill>
                    <a:srgbClr val="C00000"/>
                  </a:solidFill>
                  <a:latin typeface="Tahoma" pitchFamily="34" charset="0"/>
                  <a:ea typeface="ＭＳ Ｐゴシック" pitchFamily="34" charset="-128"/>
                </a:rPr>
                <a:t>&gt;18 000 </a:t>
              </a:r>
              <a:r>
                <a:rPr lang="ru-RU" b="1" dirty="0" smtClean="0">
                  <a:solidFill>
                    <a:srgbClr val="C00000"/>
                  </a:solidFill>
                  <a:latin typeface="Tahoma" pitchFamily="34" charset="0"/>
                  <a:ea typeface="ＭＳ Ｐゴシック" pitchFamily="34" charset="-128"/>
                </a:rPr>
                <a:t>пациентов</a:t>
              </a:r>
              <a:endParaRPr lang="en-GB" b="1" dirty="0">
                <a:solidFill>
                  <a:srgbClr val="C00000"/>
                </a:solidFill>
                <a:latin typeface="Tahoma" pitchFamily="34" charset="0"/>
                <a:ea typeface="ＭＳ Ｐゴシック" pitchFamily="34" charset="-128"/>
              </a:endParaRPr>
            </a:p>
          </p:txBody>
        </p:sp>
      </p:grpSp>
      <p:sp>
        <p:nvSpPr>
          <p:cNvPr id="10" name="TextBox 9"/>
          <p:cNvSpPr txBox="1"/>
          <p:nvPr/>
        </p:nvSpPr>
        <p:spPr>
          <a:xfrm>
            <a:off x="251520" y="1259086"/>
            <a:ext cx="8784976" cy="369332"/>
          </a:xfrm>
          <a:prstGeom prst="rect">
            <a:avLst/>
          </a:prstGeom>
          <a:noFill/>
          <a:ln>
            <a:noFill/>
          </a:ln>
        </p:spPr>
        <p:txBody>
          <a:bodyPr wrap="square" rtlCol="0">
            <a:spAutoFit/>
          </a:bodyPr>
          <a:lstStyle/>
          <a:p>
            <a:pPr defTabSz="457200"/>
            <a:r>
              <a:rPr lang="ru-RU" b="1" dirty="0" smtClean="0">
                <a:solidFill>
                  <a:srgbClr val="C00000"/>
                </a:solidFill>
                <a:latin typeface="Tahoma" pitchFamily="34" charset="0"/>
                <a:ea typeface="ＭＳ Ｐゴシック" pitchFamily="34" charset="-128"/>
              </a:rPr>
              <a:t>Исследование </a:t>
            </a:r>
            <a:r>
              <a:rPr lang="en-US" b="1" dirty="0" smtClean="0">
                <a:solidFill>
                  <a:srgbClr val="C00000"/>
                </a:solidFill>
                <a:latin typeface="Tahoma" pitchFamily="34" charset="0"/>
                <a:ea typeface="ＭＳ Ｐゴシック" pitchFamily="34" charset="-128"/>
              </a:rPr>
              <a:t>FDA</a:t>
            </a:r>
            <a:r>
              <a:rPr lang="ru-RU" b="1" dirty="0" smtClean="0">
                <a:solidFill>
                  <a:srgbClr val="C00000"/>
                </a:solidFill>
                <a:latin typeface="Tahoma" pitchFamily="34" charset="0"/>
                <a:ea typeface="ＭＳ Ｐゴシック" pitchFamily="34" charset="-128"/>
              </a:rPr>
              <a:t> – пациенты </a:t>
            </a:r>
            <a:r>
              <a:rPr lang="en-GB" b="1" dirty="0" smtClean="0">
                <a:solidFill>
                  <a:srgbClr val="C00000"/>
                </a:solidFill>
                <a:latin typeface="Tahoma" pitchFamily="34" charset="0"/>
                <a:ea typeface="ＭＳ Ｐゴシック" pitchFamily="34" charset="-128"/>
              </a:rPr>
              <a:t>Medicare</a:t>
            </a:r>
            <a:r>
              <a:rPr lang="en-GB" b="1" baseline="30000" dirty="0" smtClean="0">
                <a:solidFill>
                  <a:srgbClr val="C00000"/>
                </a:solidFill>
                <a:latin typeface="Tahoma" pitchFamily="34" charset="0"/>
                <a:ea typeface="ＭＳ Ｐゴシック" pitchFamily="34" charset="-128"/>
              </a:rPr>
              <a:t>1</a:t>
            </a:r>
            <a:r>
              <a:rPr lang="en-GB" b="1" dirty="0" smtClean="0">
                <a:solidFill>
                  <a:srgbClr val="C00000"/>
                </a:solidFill>
                <a:latin typeface="Tahoma" pitchFamily="34" charset="0"/>
                <a:ea typeface="ＭＳ Ｐゴシック" pitchFamily="34" charset="-128"/>
              </a:rPr>
              <a:t> </a:t>
            </a:r>
            <a:r>
              <a:rPr lang="en-GB" b="1" dirty="0">
                <a:solidFill>
                  <a:srgbClr val="C00000"/>
                </a:solidFill>
                <a:latin typeface="Tahoma" pitchFamily="34" charset="0"/>
                <a:ea typeface="ＭＳ Ｐゴシック" pitchFamily="34" charset="-128"/>
              </a:rPr>
              <a:t>&gt;134 </a:t>
            </a:r>
            <a:r>
              <a:rPr lang="en-GB" b="1" dirty="0" smtClean="0">
                <a:solidFill>
                  <a:srgbClr val="C00000"/>
                </a:solidFill>
                <a:latin typeface="Tahoma" pitchFamily="34" charset="0"/>
                <a:ea typeface="ＭＳ Ｐゴシック" pitchFamily="34" charset="-128"/>
              </a:rPr>
              <a:t>000</a:t>
            </a:r>
            <a:r>
              <a:rPr lang="ru-RU" b="1" dirty="0" smtClean="0">
                <a:solidFill>
                  <a:srgbClr val="C00000"/>
                </a:solidFill>
                <a:latin typeface="Tahoma" pitchFamily="34" charset="0"/>
                <a:ea typeface="ＭＳ Ｐゴシック" pitchFamily="34" charset="-128"/>
              </a:rPr>
              <a:t>,  </a:t>
            </a:r>
            <a:r>
              <a:rPr lang="ru-RU" b="1" dirty="0" smtClean="0">
                <a:solidFill>
                  <a:srgbClr val="C00000"/>
                </a:solidFill>
                <a:latin typeface="Calibri"/>
                <a:ea typeface="ＭＳ Ｐゴシック" pitchFamily="34" charset="-128"/>
              </a:rPr>
              <a:t>65 лет и старше</a:t>
            </a:r>
            <a:endParaRPr lang="en-GB" b="1" dirty="0">
              <a:solidFill>
                <a:srgbClr val="C00000"/>
              </a:solidFill>
              <a:latin typeface="Tahoma" pitchFamily="34" charset="0"/>
              <a:ea typeface="ＭＳ Ｐゴシック" pitchFamily="34" charset="-128"/>
            </a:endParaRPr>
          </a:p>
        </p:txBody>
      </p:sp>
      <p:grpSp>
        <p:nvGrpSpPr>
          <p:cNvPr id="6" name="Group 11"/>
          <p:cNvGrpSpPr/>
          <p:nvPr/>
        </p:nvGrpSpPr>
        <p:grpSpPr>
          <a:xfrm>
            <a:off x="1979712" y="1988964"/>
            <a:ext cx="576064" cy="74501"/>
            <a:chOff x="1619672" y="2204864"/>
            <a:chExt cx="576064" cy="74501"/>
          </a:xfrm>
        </p:grpSpPr>
        <p:cxnSp>
          <p:nvCxnSpPr>
            <p:cNvPr id="5" name="Straight Connector 4"/>
            <p:cNvCxnSpPr/>
            <p:nvPr/>
          </p:nvCxnSpPr>
          <p:spPr bwMode="auto">
            <a:xfrm>
              <a:off x="1619672" y="2204864"/>
              <a:ext cx="576064" cy="0"/>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11" name="Straight Connector 10"/>
            <p:cNvCxnSpPr/>
            <p:nvPr/>
          </p:nvCxnSpPr>
          <p:spPr bwMode="auto">
            <a:xfrm>
              <a:off x="1624435" y="2204864"/>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20" name="Straight Connector 19"/>
            <p:cNvCxnSpPr/>
            <p:nvPr/>
          </p:nvCxnSpPr>
          <p:spPr bwMode="auto">
            <a:xfrm>
              <a:off x="2190973" y="2207357"/>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grpSp>
      <p:grpSp>
        <p:nvGrpSpPr>
          <p:cNvPr id="12" name="Group 20"/>
          <p:cNvGrpSpPr/>
          <p:nvPr/>
        </p:nvGrpSpPr>
        <p:grpSpPr>
          <a:xfrm>
            <a:off x="3419872" y="2058355"/>
            <a:ext cx="576064" cy="74501"/>
            <a:chOff x="1619672" y="2204864"/>
            <a:chExt cx="576064" cy="74501"/>
          </a:xfrm>
        </p:grpSpPr>
        <p:cxnSp>
          <p:nvCxnSpPr>
            <p:cNvPr id="22" name="Straight Connector 21"/>
            <p:cNvCxnSpPr/>
            <p:nvPr/>
          </p:nvCxnSpPr>
          <p:spPr bwMode="auto">
            <a:xfrm>
              <a:off x="1619672" y="2204864"/>
              <a:ext cx="576064" cy="0"/>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23" name="Straight Connector 22"/>
            <p:cNvCxnSpPr/>
            <p:nvPr/>
          </p:nvCxnSpPr>
          <p:spPr bwMode="auto">
            <a:xfrm>
              <a:off x="1624435" y="2204864"/>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24" name="Straight Connector 23"/>
            <p:cNvCxnSpPr/>
            <p:nvPr/>
          </p:nvCxnSpPr>
          <p:spPr bwMode="auto">
            <a:xfrm>
              <a:off x="2190973" y="2207357"/>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grpSp>
      <p:grpSp>
        <p:nvGrpSpPr>
          <p:cNvPr id="13" name="Group 24"/>
          <p:cNvGrpSpPr/>
          <p:nvPr/>
        </p:nvGrpSpPr>
        <p:grpSpPr>
          <a:xfrm>
            <a:off x="4788024" y="2348880"/>
            <a:ext cx="576064" cy="74501"/>
            <a:chOff x="1619672" y="2204864"/>
            <a:chExt cx="576064" cy="74501"/>
          </a:xfrm>
        </p:grpSpPr>
        <p:cxnSp>
          <p:nvCxnSpPr>
            <p:cNvPr id="26" name="Straight Connector 25"/>
            <p:cNvCxnSpPr/>
            <p:nvPr/>
          </p:nvCxnSpPr>
          <p:spPr bwMode="auto">
            <a:xfrm>
              <a:off x="1619672" y="2204864"/>
              <a:ext cx="576064" cy="0"/>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27" name="Straight Connector 26"/>
            <p:cNvCxnSpPr/>
            <p:nvPr/>
          </p:nvCxnSpPr>
          <p:spPr bwMode="auto">
            <a:xfrm>
              <a:off x="1624435" y="2204864"/>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28" name="Straight Connector 27"/>
            <p:cNvCxnSpPr/>
            <p:nvPr/>
          </p:nvCxnSpPr>
          <p:spPr bwMode="auto">
            <a:xfrm>
              <a:off x="2190973" y="2207357"/>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grpSp>
      <p:grpSp>
        <p:nvGrpSpPr>
          <p:cNvPr id="14" name="Group 28"/>
          <p:cNvGrpSpPr/>
          <p:nvPr/>
        </p:nvGrpSpPr>
        <p:grpSpPr>
          <a:xfrm>
            <a:off x="6228184" y="2490403"/>
            <a:ext cx="576064" cy="74501"/>
            <a:chOff x="1619672" y="2204864"/>
            <a:chExt cx="576064" cy="74501"/>
          </a:xfrm>
        </p:grpSpPr>
        <p:cxnSp>
          <p:nvCxnSpPr>
            <p:cNvPr id="30" name="Straight Connector 29"/>
            <p:cNvCxnSpPr/>
            <p:nvPr/>
          </p:nvCxnSpPr>
          <p:spPr bwMode="auto">
            <a:xfrm>
              <a:off x="1619672" y="2204864"/>
              <a:ext cx="576064" cy="0"/>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31" name="Straight Connector 30"/>
            <p:cNvCxnSpPr/>
            <p:nvPr/>
          </p:nvCxnSpPr>
          <p:spPr bwMode="auto">
            <a:xfrm>
              <a:off x="1624435" y="2204864"/>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32" name="Straight Connector 31"/>
            <p:cNvCxnSpPr/>
            <p:nvPr/>
          </p:nvCxnSpPr>
          <p:spPr bwMode="auto">
            <a:xfrm>
              <a:off x="2190973" y="2207357"/>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grpSp>
      <p:grpSp>
        <p:nvGrpSpPr>
          <p:cNvPr id="15" name="Group 32"/>
          <p:cNvGrpSpPr/>
          <p:nvPr/>
        </p:nvGrpSpPr>
        <p:grpSpPr>
          <a:xfrm>
            <a:off x="7596336" y="2562411"/>
            <a:ext cx="576064" cy="74501"/>
            <a:chOff x="1619672" y="2204864"/>
            <a:chExt cx="576064" cy="74501"/>
          </a:xfrm>
        </p:grpSpPr>
        <p:cxnSp>
          <p:nvCxnSpPr>
            <p:cNvPr id="34" name="Straight Connector 33"/>
            <p:cNvCxnSpPr/>
            <p:nvPr/>
          </p:nvCxnSpPr>
          <p:spPr bwMode="auto">
            <a:xfrm>
              <a:off x="1619672" y="2204864"/>
              <a:ext cx="576064" cy="0"/>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35" name="Straight Connector 34"/>
            <p:cNvCxnSpPr/>
            <p:nvPr/>
          </p:nvCxnSpPr>
          <p:spPr bwMode="auto">
            <a:xfrm>
              <a:off x="1624435" y="2204864"/>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36" name="Straight Connector 35"/>
            <p:cNvCxnSpPr/>
            <p:nvPr/>
          </p:nvCxnSpPr>
          <p:spPr bwMode="auto">
            <a:xfrm>
              <a:off x="2190973" y="2207357"/>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grpSp>
      <p:sp>
        <p:nvSpPr>
          <p:cNvPr id="57" name="TextBox 56"/>
          <p:cNvSpPr txBox="1"/>
          <p:nvPr/>
        </p:nvSpPr>
        <p:spPr>
          <a:xfrm>
            <a:off x="2123728" y="1700808"/>
            <a:ext cx="504056" cy="261610"/>
          </a:xfrm>
          <a:prstGeom prst="rect">
            <a:avLst/>
          </a:prstGeom>
          <a:noFill/>
          <a:ln>
            <a:noFill/>
          </a:ln>
        </p:spPr>
        <p:txBody>
          <a:bodyPr wrap="square" rtlCol="0">
            <a:spAutoFit/>
          </a:bodyPr>
          <a:lstStyle/>
          <a:p>
            <a:pPr algn="ctr" defTabSz="457200"/>
            <a:r>
              <a:rPr lang="en-GB" sz="1100" dirty="0">
                <a:solidFill>
                  <a:srgbClr val="1F497D"/>
                </a:solidFill>
                <a:latin typeface="Tahoma" pitchFamily="34" charset="0"/>
                <a:ea typeface="ＭＳ Ｐゴシック" pitchFamily="34" charset="-128"/>
                <a:cs typeface="+mn-cs"/>
              </a:rPr>
              <a:t>0.86</a:t>
            </a:r>
          </a:p>
        </p:txBody>
      </p:sp>
      <p:sp>
        <p:nvSpPr>
          <p:cNvPr id="58" name="TextBox 57"/>
          <p:cNvSpPr txBox="1"/>
          <p:nvPr/>
        </p:nvSpPr>
        <p:spPr>
          <a:xfrm>
            <a:off x="3419872" y="1772816"/>
            <a:ext cx="504056" cy="261610"/>
          </a:xfrm>
          <a:prstGeom prst="rect">
            <a:avLst/>
          </a:prstGeom>
          <a:noFill/>
          <a:ln>
            <a:noFill/>
          </a:ln>
        </p:spPr>
        <p:txBody>
          <a:bodyPr wrap="square" rtlCol="0">
            <a:spAutoFit/>
          </a:bodyPr>
          <a:lstStyle/>
          <a:p>
            <a:pPr algn="ctr" defTabSz="457200"/>
            <a:r>
              <a:rPr lang="en-GB" sz="1100" dirty="0">
                <a:solidFill>
                  <a:srgbClr val="1F497D"/>
                </a:solidFill>
                <a:latin typeface="Tahoma" pitchFamily="34" charset="0"/>
                <a:ea typeface="ＭＳ Ｐゴシック" pitchFamily="34" charset="-128"/>
                <a:cs typeface="+mn-cs"/>
              </a:rPr>
              <a:t>1.28</a:t>
            </a:r>
          </a:p>
        </p:txBody>
      </p:sp>
      <p:sp>
        <p:nvSpPr>
          <p:cNvPr id="59" name="TextBox 58"/>
          <p:cNvSpPr txBox="1"/>
          <p:nvPr/>
        </p:nvSpPr>
        <p:spPr>
          <a:xfrm>
            <a:off x="4860032" y="2060848"/>
            <a:ext cx="504056" cy="261610"/>
          </a:xfrm>
          <a:prstGeom prst="rect">
            <a:avLst/>
          </a:prstGeom>
          <a:noFill/>
          <a:ln>
            <a:noFill/>
          </a:ln>
        </p:spPr>
        <p:txBody>
          <a:bodyPr wrap="square" rtlCol="0">
            <a:spAutoFit/>
          </a:bodyPr>
          <a:lstStyle/>
          <a:p>
            <a:pPr algn="ctr" defTabSz="457200"/>
            <a:r>
              <a:rPr lang="en-GB" sz="1100" dirty="0">
                <a:solidFill>
                  <a:srgbClr val="1F497D"/>
                </a:solidFill>
                <a:latin typeface="Tahoma" pitchFamily="34" charset="0"/>
                <a:ea typeface="ＭＳ Ｐゴシック" pitchFamily="34" charset="-128"/>
                <a:cs typeface="+mn-cs"/>
              </a:rPr>
              <a:t>0.92</a:t>
            </a:r>
          </a:p>
        </p:txBody>
      </p:sp>
      <p:sp>
        <p:nvSpPr>
          <p:cNvPr id="60" name="TextBox 59"/>
          <p:cNvSpPr txBox="1"/>
          <p:nvPr/>
        </p:nvSpPr>
        <p:spPr>
          <a:xfrm>
            <a:off x="6300192" y="2132856"/>
            <a:ext cx="504056" cy="261610"/>
          </a:xfrm>
          <a:prstGeom prst="rect">
            <a:avLst/>
          </a:prstGeom>
          <a:noFill/>
          <a:ln>
            <a:noFill/>
          </a:ln>
        </p:spPr>
        <p:txBody>
          <a:bodyPr wrap="square" rtlCol="0">
            <a:spAutoFit/>
          </a:bodyPr>
          <a:lstStyle/>
          <a:p>
            <a:pPr algn="ctr" defTabSz="457200"/>
            <a:r>
              <a:rPr lang="en-GB" sz="1100" dirty="0">
                <a:solidFill>
                  <a:srgbClr val="1F497D"/>
                </a:solidFill>
                <a:latin typeface="Tahoma" pitchFamily="34" charset="0"/>
                <a:ea typeface="ＭＳ Ｐゴシック" pitchFamily="34" charset="-128"/>
                <a:cs typeface="+mn-cs"/>
              </a:rPr>
              <a:t>0.80</a:t>
            </a:r>
          </a:p>
        </p:txBody>
      </p:sp>
      <p:sp>
        <p:nvSpPr>
          <p:cNvPr id="61" name="TextBox 60"/>
          <p:cNvSpPr txBox="1"/>
          <p:nvPr/>
        </p:nvSpPr>
        <p:spPr>
          <a:xfrm>
            <a:off x="7570936" y="2276872"/>
            <a:ext cx="504056" cy="261610"/>
          </a:xfrm>
          <a:prstGeom prst="rect">
            <a:avLst/>
          </a:prstGeom>
          <a:noFill/>
          <a:ln>
            <a:noFill/>
          </a:ln>
        </p:spPr>
        <p:txBody>
          <a:bodyPr wrap="square" rtlCol="0">
            <a:spAutoFit/>
          </a:bodyPr>
          <a:lstStyle/>
          <a:p>
            <a:pPr algn="ctr" defTabSz="457200"/>
            <a:r>
              <a:rPr lang="en-GB" sz="1100" dirty="0">
                <a:solidFill>
                  <a:srgbClr val="1F497D"/>
                </a:solidFill>
                <a:latin typeface="Tahoma" pitchFamily="34" charset="0"/>
                <a:ea typeface="ＭＳ Ｐゴシック" pitchFamily="34" charset="-128"/>
                <a:cs typeface="+mn-cs"/>
              </a:rPr>
              <a:t>0.34</a:t>
            </a:r>
          </a:p>
        </p:txBody>
      </p:sp>
      <p:grpSp>
        <p:nvGrpSpPr>
          <p:cNvPr id="16" name="Group 66"/>
          <p:cNvGrpSpPr/>
          <p:nvPr/>
        </p:nvGrpSpPr>
        <p:grpSpPr>
          <a:xfrm>
            <a:off x="1763688" y="3905429"/>
            <a:ext cx="576064" cy="318229"/>
            <a:chOff x="1597571" y="4072011"/>
            <a:chExt cx="576064" cy="318229"/>
          </a:xfrm>
        </p:grpSpPr>
        <p:grpSp>
          <p:nvGrpSpPr>
            <p:cNvPr id="17" name="Group 36"/>
            <p:cNvGrpSpPr/>
            <p:nvPr/>
          </p:nvGrpSpPr>
          <p:grpSpPr>
            <a:xfrm>
              <a:off x="1597571" y="4315739"/>
              <a:ext cx="576064" cy="74501"/>
              <a:chOff x="1619672" y="2204864"/>
              <a:chExt cx="576064" cy="74501"/>
            </a:xfrm>
          </p:grpSpPr>
          <p:cxnSp>
            <p:nvCxnSpPr>
              <p:cNvPr id="38" name="Straight Connector 37"/>
              <p:cNvCxnSpPr/>
              <p:nvPr/>
            </p:nvCxnSpPr>
            <p:spPr bwMode="auto">
              <a:xfrm>
                <a:off x="1619672" y="2204864"/>
                <a:ext cx="576064" cy="0"/>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39" name="Straight Connector 38"/>
              <p:cNvCxnSpPr/>
              <p:nvPr/>
            </p:nvCxnSpPr>
            <p:spPr bwMode="auto">
              <a:xfrm>
                <a:off x="1624435" y="2204864"/>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40" name="Straight Connector 39"/>
              <p:cNvCxnSpPr/>
              <p:nvPr/>
            </p:nvCxnSpPr>
            <p:spPr bwMode="auto">
              <a:xfrm>
                <a:off x="2190973" y="2207357"/>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grpSp>
        <p:sp>
          <p:nvSpPr>
            <p:cNvPr id="62" name="TextBox 61"/>
            <p:cNvSpPr txBox="1"/>
            <p:nvPr/>
          </p:nvSpPr>
          <p:spPr>
            <a:xfrm>
              <a:off x="1634927" y="4072011"/>
              <a:ext cx="504056" cy="246221"/>
            </a:xfrm>
            <a:prstGeom prst="rect">
              <a:avLst/>
            </a:prstGeom>
            <a:noFill/>
            <a:ln>
              <a:noFill/>
            </a:ln>
          </p:spPr>
          <p:txBody>
            <a:bodyPr wrap="square" rtlCol="0">
              <a:spAutoFit/>
            </a:bodyPr>
            <a:lstStyle/>
            <a:p>
              <a:pPr algn="ctr" defTabSz="457200"/>
              <a:r>
                <a:rPr lang="en-GB" sz="1000" dirty="0">
                  <a:solidFill>
                    <a:srgbClr val="1F497D"/>
                  </a:solidFill>
                  <a:latin typeface="Tahoma" pitchFamily="34" charset="0"/>
                  <a:ea typeface="ＭＳ Ｐゴシック" pitchFamily="34" charset="-128"/>
                  <a:cs typeface="+mn-cs"/>
                </a:rPr>
                <a:t>0.88</a:t>
              </a:r>
            </a:p>
          </p:txBody>
        </p:sp>
      </p:grpSp>
      <p:grpSp>
        <p:nvGrpSpPr>
          <p:cNvPr id="18" name="Group 67"/>
          <p:cNvGrpSpPr/>
          <p:nvPr/>
        </p:nvGrpSpPr>
        <p:grpSpPr>
          <a:xfrm>
            <a:off x="3190841" y="4506498"/>
            <a:ext cx="705791" cy="477958"/>
            <a:chOff x="3074121" y="4640870"/>
            <a:chExt cx="705791" cy="477958"/>
          </a:xfrm>
        </p:grpSpPr>
        <p:grpSp>
          <p:nvGrpSpPr>
            <p:cNvPr id="19" name="Group 40"/>
            <p:cNvGrpSpPr/>
            <p:nvPr/>
          </p:nvGrpSpPr>
          <p:grpSpPr>
            <a:xfrm>
              <a:off x="3074121" y="5044327"/>
              <a:ext cx="576064" cy="74501"/>
              <a:chOff x="1619672" y="2204864"/>
              <a:chExt cx="576064" cy="74501"/>
            </a:xfrm>
          </p:grpSpPr>
          <p:cxnSp>
            <p:nvCxnSpPr>
              <p:cNvPr id="42" name="Straight Connector 41"/>
              <p:cNvCxnSpPr/>
              <p:nvPr/>
            </p:nvCxnSpPr>
            <p:spPr bwMode="auto">
              <a:xfrm>
                <a:off x="1619672" y="2204864"/>
                <a:ext cx="576064" cy="0"/>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43" name="Straight Connector 42"/>
              <p:cNvCxnSpPr/>
              <p:nvPr/>
            </p:nvCxnSpPr>
            <p:spPr bwMode="auto">
              <a:xfrm>
                <a:off x="1624435" y="2204864"/>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44" name="Straight Connector 43"/>
              <p:cNvCxnSpPr/>
              <p:nvPr/>
            </p:nvCxnSpPr>
            <p:spPr bwMode="auto">
              <a:xfrm>
                <a:off x="2190973" y="2207357"/>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grpSp>
        <p:sp>
          <p:nvSpPr>
            <p:cNvPr id="63" name="TextBox 62"/>
            <p:cNvSpPr txBox="1"/>
            <p:nvPr/>
          </p:nvSpPr>
          <p:spPr>
            <a:xfrm>
              <a:off x="3275856" y="4640870"/>
              <a:ext cx="504056" cy="246221"/>
            </a:xfrm>
            <a:prstGeom prst="rect">
              <a:avLst/>
            </a:prstGeom>
            <a:noFill/>
            <a:ln>
              <a:noFill/>
            </a:ln>
          </p:spPr>
          <p:txBody>
            <a:bodyPr wrap="square" rtlCol="0">
              <a:spAutoFit/>
            </a:bodyPr>
            <a:lstStyle/>
            <a:p>
              <a:pPr algn="ctr" defTabSz="457200"/>
              <a:r>
                <a:rPr lang="en-GB" sz="1000" dirty="0">
                  <a:solidFill>
                    <a:srgbClr val="1F497D"/>
                  </a:solidFill>
                  <a:latin typeface="Tahoma" pitchFamily="34" charset="0"/>
                  <a:ea typeface="ＭＳ Ｐゴシック" pitchFamily="34" charset="-128"/>
                  <a:cs typeface="+mn-cs"/>
                </a:rPr>
                <a:t>1.48</a:t>
              </a:r>
            </a:p>
          </p:txBody>
        </p:sp>
      </p:grpSp>
      <p:grpSp>
        <p:nvGrpSpPr>
          <p:cNvPr id="21" name="Group 68"/>
          <p:cNvGrpSpPr/>
          <p:nvPr/>
        </p:nvGrpSpPr>
        <p:grpSpPr>
          <a:xfrm>
            <a:off x="4605908" y="4638238"/>
            <a:ext cx="614164" cy="558474"/>
            <a:chOff x="4605908" y="4784886"/>
            <a:chExt cx="614164" cy="558474"/>
          </a:xfrm>
        </p:grpSpPr>
        <p:grpSp>
          <p:nvGrpSpPr>
            <p:cNvPr id="25" name="Group 44"/>
            <p:cNvGrpSpPr/>
            <p:nvPr/>
          </p:nvGrpSpPr>
          <p:grpSpPr>
            <a:xfrm>
              <a:off x="4605908" y="5268859"/>
              <a:ext cx="576064" cy="74501"/>
              <a:chOff x="1619672" y="2204864"/>
              <a:chExt cx="576064" cy="74501"/>
            </a:xfrm>
          </p:grpSpPr>
          <p:cxnSp>
            <p:nvCxnSpPr>
              <p:cNvPr id="46" name="Straight Connector 45"/>
              <p:cNvCxnSpPr/>
              <p:nvPr/>
            </p:nvCxnSpPr>
            <p:spPr bwMode="auto">
              <a:xfrm>
                <a:off x="1619672" y="2204864"/>
                <a:ext cx="576064" cy="0"/>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47" name="Straight Connector 46"/>
              <p:cNvCxnSpPr/>
              <p:nvPr/>
            </p:nvCxnSpPr>
            <p:spPr bwMode="auto">
              <a:xfrm>
                <a:off x="1624435" y="2204864"/>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48" name="Straight Connector 47"/>
              <p:cNvCxnSpPr/>
              <p:nvPr/>
            </p:nvCxnSpPr>
            <p:spPr bwMode="auto">
              <a:xfrm>
                <a:off x="2190973" y="2207357"/>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grpSp>
        <p:sp>
          <p:nvSpPr>
            <p:cNvPr id="64" name="TextBox 63"/>
            <p:cNvSpPr txBox="1"/>
            <p:nvPr/>
          </p:nvSpPr>
          <p:spPr>
            <a:xfrm>
              <a:off x="4716016" y="4784886"/>
              <a:ext cx="504056" cy="246221"/>
            </a:xfrm>
            <a:prstGeom prst="rect">
              <a:avLst/>
            </a:prstGeom>
            <a:noFill/>
            <a:ln>
              <a:noFill/>
            </a:ln>
          </p:spPr>
          <p:txBody>
            <a:bodyPr wrap="square" rtlCol="0">
              <a:spAutoFit/>
            </a:bodyPr>
            <a:lstStyle/>
            <a:p>
              <a:pPr algn="ctr" defTabSz="457200"/>
              <a:r>
                <a:rPr lang="en-GB" sz="1000" dirty="0">
                  <a:solidFill>
                    <a:srgbClr val="1F497D"/>
                  </a:solidFill>
                  <a:latin typeface="Tahoma" pitchFamily="34" charset="0"/>
                  <a:ea typeface="ＭＳ Ｐゴシック" pitchFamily="34" charset="-128"/>
                  <a:cs typeface="+mn-cs"/>
                </a:rPr>
                <a:t>1.27</a:t>
              </a:r>
            </a:p>
          </p:txBody>
        </p:sp>
      </p:grpSp>
      <p:grpSp>
        <p:nvGrpSpPr>
          <p:cNvPr id="29" name="Group 69"/>
          <p:cNvGrpSpPr/>
          <p:nvPr/>
        </p:nvGrpSpPr>
        <p:grpSpPr>
          <a:xfrm>
            <a:off x="6156176" y="4579704"/>
            <a:ext cx="576064" cy="523983"/>
            <a:chOff x="6056718" y="4712878"/>
            <a:chExt cx="576064" cy="523983"/>
          </a:xfrm>
        </p:grpSpPr>
        <p:grpSp>
          <p:nvGrpSpPr>
            <p:cNvPr id="33" name="Group 48"/>
            <p:cNvGrpSpPr/>
            <p:nvPr/>
          </p:nvGrpSpPr>
          <p:grpSpPr>
            <a:xfrm>
              <a:off x="6056718" y="5162360"/>
              <a:ext cx="576064" cy="74501"/>
              <a:chOff x="1619672" y="2204864"/>
              <a:chExt cx="576064" cy="74501"/>
            </a:xfrm>
          </p:grpSpPr>
          <p:cxnSp>
            <p:nvCxnSpPr>
              <p:cNvPr id="50" name="Straight Connector 49"/>
              <p:cNvCxnSpPr/>
              <p:nvPr/>
            </p:nvCxnSpPr>
            <p:spPr bwMode="auto">
              <a:xfrm>
                <a:off x="1619672" y="2204864"/>
                <a:ext cx="576064" cy="0"/>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51" name="Straight Connector 50"/>
              <p:cNvCxnSpPr/>
              <p:nvPr/>
            </p:nvCxnSpPr>
            <p:spPr bwMode="auto">
              <a:xfrm>
                <a:off x="1624435" y="2204864"/>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52" name="Straight Connector 51"/>
              <p:cNvCxnSpPr/>
              <p:nvPr/>
            </p:nvCxnSpPr>
            <p:spPr bwMode="auto">
              <a:xfrm>
                <a:off x="2190973" y="2207357"/>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grpSp>
        <p:sp>
          <p:nvSpPr>
            <p:cNvPr id="65" name="TextBox 64"/>
            <p:cNvSpPr txBox="1"/>
            <p:nvPr/>
          </p:nvSpPr>
          <p:spPr>
            <a:xfrm>
              <a:off x="6084168" y="4712878"/>
              <a:ext cx="504056" cy="246221"/>
            </a:xfrm>
            <a:prstGeom prst="rect">
              <a:avLst/>
            </a:prstGeom>
            <a:noFill/>
            <a:ln>
              <a:noFill/>
            </a:ln>
          </p:spPr>
          <p:txBody>
            <a:bodyPr wrap="square" rtlCol="0">
              <a:spAutoFit/>
            </a:bodyPr>
            <a:lstStyle/>
            <a:p>
              <a:pPr algn="ctr" defTabSz="457200"/>
              <a:r>
                <a:rPr lang="en-GB" sz="1000" dirty="0">
                  <a:solidFill>
                    <a:srgbClr val="1F497D"/>
                  </a:solidFill>
                  <a:latin typeface="Tahoma" pitchFamily="34" charset="0"/>
                  <a:ea typeface="ＭＳ Ｐゴシック" pitchFamily="34" charset="-128"/>
                  <a:cs typeface="+mn-cs"/>
                </a:rPr>
                <a:t>0.75</a:t>
              </a:r>
            </a:p>
          </p:txBody>
        </p:sp>
      </p:grpSp>
      <p:grpSp>
        <p:nvGrpSpPr>
          <p:cNvPr id="37" name="Group 70"/>
          <p:cNvGrpSpPr/>
          <p:nvPr/>
        </p:nvGrpSpPr>
        <p:grpSpPr>
          <a:xfrm>
            <a:off x="7532836" y="4895032"/>
            <a:ext cx="576064" cy="310002"/>
            <a:chOff x="7532836" y="5039249"/>
            <a:chExt cx="576064" cy="310002"/>
          </a:xfrm>
        </p:grpSpPr>
        <p:grpSp>
          <p:nvGrpSpPr>
            <p:cNvPr id="41" name="Group 52"/>
            <p:cNvGrpSpPr/>
            <p:nvPr/>
          </p:nvGrpSpPr>
          <p:grpSpPr>
            <a:xfrm>
              <a:off x="7532836" y="5274750"/>
              <a:ext cx="576064" cy="74501"/>
              <a:chOff x="1619672" y="2204864"/>
              <a:chExt cx="576064" cy="74501"/>
            </a:xfrm>
          </p:grpSpPr>
          <p:cxnSp>
            <p:nvCxnSpPr>
              <p:cNvPr id="54" name="Straight Connector 53"/>
              <p:cNvCxnSpPr/>
              <p:nvPr/>
            </p:nvCxnSpPr>
            <p:spPr bwMode="auto">
              <a:xfrm>
                <a:off x="1619672" y="2204864"/>
                <a:ext cx="576064" cy="0"/>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55" name="Straight Connector 54"/>
              <p:cNvCxnSpPr/>
              <p:nvPr/>
            </p:nvCxnSpPr>
            <p:spPr bwMode="auto">
              <a:xfrm>
                <a:off x="1624435" y="2204864"/>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cxnSp>
            <p:nvCxnSpPr>
              <p:cNvPr id="56" name="Straight Connector 55"/>
              <p:cNvCxnSpPr/>
              <p:nvPr/>
            </p:nvCxnSpPr>
            <p:spPr bwMode="auto">
              <a:xfrm>
                <a:off x="2190973" y="2207357"/>
                <a:ext cx="0" cy="72008"/>
              </a:xfrm>
              <a:prstGeom prst="line">
                <a:avLst/>
              </a:prstGeom>
              <a:solidFill>
                <a:schemeClr val="accent1"/>
              </a:solidFill>
              <a:ln w="12700" cap="flat" cmpd="sng" algn="ctr">
                <a:solidFill>
                  <a:schemeClr val="tx1"/>
                </a:solidFill>
                <a:prstDash val="solid"/>
                <a:round/>
                <a:headEnd type="none" w="med" len="med"/>
                <a:tailEnd type="none" w="lg" len="med"/>
              </a:ln>
              <a:effectLst/>
            </p:spPr>
          </p:cxnSp>
        </p:grpSp>
        <p:sp>
          <p:nvSpPr>
            <p:cNvPr id="66" name="TextBox 65"/>
            <p:cNvSpPr txBox="1"/>
            <p:nvPr/>
          </p:nvSpPr>
          <p:spPr>
            <a:xfrm>
              <a:off x="7568840" y="5039249"/>
              <a:ext cx="504056" cy="246221"/>
            </a:xfrm>
            <a:prstGeom prst="rect">
              <a:avLst/>
            </a:prstGeom>
            <a:noFill/>
            <a:ln>
              <a:noFill/>
            </a:ln>
          </p:spPr>
          <p:txBody>
            <a:bodyPr wrap="square" rtlCol="0">
              <a:spAutoFit/>
            </a:bodyPr>
            <a:lstStyle/>
            <a:p>
              <a:pPr algn="ctr" defTabSz="457200"/>
              <a:r>
                <a:rPr lang="en-GB" sz="1000" dirty="0">
                  <a:solidFill>
                    <a:srgbClr val="1F497D"/>
                  </a:solidFill>
                  <a:latin typeface="Tahoma" pitchFamily="34" charset="0"/>
                  <a:ea typeface="ＭＳ Ｐゴシック" pitchFamily="34" charset="-128"/>
                  <a:cs typeface="+mn-cs"/>
                </a:rPr>
                <a:t>0.41</a:t>
              </a:r>
            </a:p>
          </p:txBody>
        </p:sp>
      </p:grpSp>
    </p:spTree>
    <p:extLst>
      <p:ext uri="{BB962C8B-B14F-4D97-AF65-F5344CB8AC3E}">
        <p14:creationId xmlns:p14="http://schemas.microsoft.com/office/powerpoint/2010/main" val="306919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a:xfrm>
            <a:off x="179511" y="60325"/>
            <a:ext cx="8687397" cy="889000"/>
          </a:xfrm>
        </p:spPr>
        <p:txBody>
          <a:bodyPr/>
          <a:lstStyle/>
          <a:p>
            <a:r>
              <a:rPr lang="ru-RU" dirty="0" smtClean="0"/>
              <a:t> Высокий риск кровотечения</a:t>
            </a:r>
            <a:endParaRPr lang="en-GB" dirty="0" smtClean="0"/>
          </a:p>
        </p:txBody>
      </p:sp>
      <p:sp>
        <p:nvSpPr>
          <p:cNvPr id="23555" name="Text Placeholder 7"/>
          <p:cNvSpPr>
            <a:spLocks noGrp="1"/>
          </p:cNvSpPr>
          <p:nvPr>
            <p:ph type="body" sz="quarter" idx="15"/>
          </p:nvPr>
        </p:nvSpPr>
        <p:spPr>
          <a:xfrm>
            <a:off x="467544" y="6549851"/>
            <a:ext cx="7988300" cy="263525"/>
          </a:xfrm>
        </p:spPr>
        <p:txBody>
          <a:bodyPr>
            <a:noAutofit/>
          </a:bodyPr>
          <a:lstStyle/>
          <a:p>
            <a:endParaRPr lang="en-GB" dirty="0" smtClean="0"/>
          </a:p>
          <a:p>
            <a:pPr lvl="0">
              <a:defRPr/>
            </a:pPr>
            <a:r>
              <a:rPr lang="ru-RU" dirty="0" smtClean="0"/>
              <a:t>Диагностика и лечение фибрилляции предсердий. Рекомендации РКО, ВНОА, АССХ 2012</a:t>
            </a:r>
            <a:endParaRPr lang="en-GB" dirty="0" smtClean="0"/>
          </a:p>
        </p:txBody>
      </p:sp>
      <p:sp>
        <p:nvSpPr>
          <p:cNvPr id="23556" name="Slide Number Placeholder 4"/>
          <p:cNvSpPr>
            <a:spLocks noGrp="1"/>
          </p:cNvSpPr>
          <p:nvPr>
            <p:ph type="sldNum" sz="quarter" idx="16"/>
          </p:nvPr>
        </p:nvSpPr>
        <p:spPr>
          <a:noFill/>
        </p:spPr>
        <p:txBody>
          <a:bodyPr/>
          <a:lstStyle/>
          <a:p>
            <a:pPr fontAlgn="base">
              <a:spcBef>
                <a:spcPct val="0"/>
              </a:spcBef>
              <a:spcAft>
                <a:spcPct val="0"/>
              </a:spcAft>
            </a:pPr>
            <a:fld id="{063EE7B1-C756-4604-A032-0392917CA75F}" type="slidenum">
              <a:rPr lang="en-GB" smtClean="0">
                <a:ea typeface="ＭＳ Ｐゴシック" pitchFamily="34" charset="-128"/>
              </a:rPr>
              <a:pPr fontAlgn="base">
                <a:spcBef>
                  <a:spcPct val="0"/>
                </a:spcBef>
                <a:spcAft>
                  <a:spcPct val="0"/>
                </a:spcAft>
              </a:pPr>
              <a:t>19</a:t>
            </a:fld>
            <a:endParaRPr lang="en-GB" dirty="0" smtClean="0">
              <a:ea typeface="ＭＳ Ｐゴシック" pitchFamily="34" charset="-128"/>
            </a:endParaRPr>
          </a:p>
        </p:txBody>
      </p:sp>
      <p:graphicFrame>
        <p:nvGraphicFramePr>
          <p:cNvPr id="9" name="Group 43"/>
          <p:cNvGraphicFramePr>
            <a:graphicFrameLocks/>
          </p:cNvGraphicFramePr>
          <p:nvPr>
            <p:extLst>
              <p:ext uri="{D42A27DB-BD31-4B8C-83A1-F6EECF244321}">
                <p14:modId xmlns:p14="http://schemas.microsoft.com/office/powerpoint/2010/main" val="340618060"/>
              </p:ext>
            </p:extLst>
          </p:nvPr>
        </p:nvGraphicFramePr>
        <p:xfrm>
          <a:off x="179512" y="1190742"/>
          <a:ext cx="8784975" cy="4547904"/>
        </p:xfrm>
        <a:graphic>
          <a:graphicData uri="http://schemas.openxmlformats.org/drawingml/2006/table">
            <a:tbl>
              <a:tblPr/>
              <a:tblGrid>
                <a:gridCol w="6984776"/>
                <a:gridCol w="792088"/>
                <a:gridCol w="1008111"/>
              </a:tblGrid>
              <a:tr h="302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rPr>
                        <a:t>Рекомендации РКО, ВНОА, АССХ 2012</a:t>
                      </a:r>
                      <a:endParaRPr kumimoji="0" lang="en-US" sz="2000" b="1"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endParaRPr>
                    </a:p>
                  </a:txBody>
                  <a:tcPr marL="88285" marR="88285" marT="46784" marB="46784" anchor="ctr" horzOverflow="overflow">
                    <a:lnL>
                      <a:noFill/>
                    </a:lnL>
                    <a:lnR>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rPr>
                        <a:t>Класс</a:t>
                      </a:r>
                      <a:endParaRPr kumimoji="0" lang="en-US" sz="2000" b="1"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endParaRPr>
                    </a:p>
                  </a:txBody>
                  <a:tcPr marL="88285" marR="88285" marT="46784" marB="46784" anchor="ctr" horzOverflow="overflow">
                    <a:lnL>
                      <a:noFill/>
                    </a:lnL>
                    <a:lnR>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rPr>
                        <a:t>Уровень</a:t>
                      </a:r>
                      <a:endParaRPr kumimoji="0" lang="en-US" sz="2000" b="1"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endParaRPr>
                    </a:p>
                  </a:txBody>
                  <a:tcPr marL="88285" marR="88285" marT="46784" marB="46784" anchor="ctr" horzOverflow="overflow">
                    <a:lnL>
                      <a:noFill/>
                    </a:lnL>
                    <a:lnR>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r>
              <a:tr h="1374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kern="1200" baseline="0" dirty="0" smtClean="0">
                          <a:solidFill>
                            <a:schemeClr val="tx1"/>
                          </a:solidFill>
                          <a:latin typeface="+mn-lt"/>
                          <a:ea typeface="+mn-ea"/>
                          <a:cs typeface="+mn-cs"/>
                        </a:rPr>
                        <a:t>Необходимо воздействие на поддающиеся коррекции факторы риска кровотечений </a:t>
                      </a:r>
                      <a:r>
                        <a:rPr lang="ru-RU" sz="2000" kern="1200" baseline="0" dirty="0" smtClean="0">
                          <a:solidFill>
                            <a:schemeClr val="tx1"/>
                          </a:solidFill>
                          <a:latin typeface="+mn-lt"/>
                          <a:ea typeface="+mn-ea"/>
                          <a:cs typeface="+mn-cs"/>
                        </a:rPr>
                        <a:t>[например, </a:t>
                      </a:r>
                      <a:endParaRPr lang="en-US" sz="20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2000" kern="1200" baseline="0" dirty="0" smtClean="0">
                          <a:solidFill>
                            <a:schemeClr val="tx1"/>
                          </a:solidFill>
                          <a:latin typeface="+mn-lt"/>
                          <a:ea typeface="+mn-ea"/>
                          <a:cs typeface="+mn-cs"/>
                        </a:rPr>
                        <a:t> </a:t>
                      </a:r>
                      <a:r>
                        <a:rPr lang="ru-RU" sz="2000" kern="1200" baseline="0" dirty="0" smtClean="0">
                          <a:solidFill>
                            <a:schemeClr val="tx1"/>
                          </a:solidFill>
                          <a:latin typeface="+mn-lt"/>
                          <a:ea typeface="+mn-ea"/>
                          <a:cs typeface="+mn-cs"/>
                        </a:rPr>
                        <a:t>неконтролируемое артериальное давление, </a:t>
                      </a:r>
                      <a:endParaRPr lang="en-US" sz="20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2000" kern="1200" baseline="0" dirty="0" smtClean="0">
                          <a:solidFill>
                            <a:schemeClr val="tx1"/>
                          </a:solidFill>
                          <a:latin typeface="+mn-lt"/>
                          <a:ea typeface="+mn-ea"/>
                          <a:cs typeface="+mn-cs"/>
                        </a:rPr>
                        <a:t> </a:t>
                      </a:r>
                      <a:r>
                        <a:rPr lang="ru-RU" sz="2000" kern="1200" baseline="0" dirty="0" smtClean="0">
                          <a:solidFill>
                            <a:schemeClr val="tx1"/>
                          </a:solidFill>
                          <a:latin typeface="+mn-lt"/>
                          <a:ea typeface="+mn-ea"/>
                          <a:cs typeface="+mn-cs"/>
                        </a:rPr>
                        <a:t>лабильное МНО при приеме антагонистов витамина К, </a:t>
                      </a:r>
                      <a:endParaRPr lang="en-US" sz="20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2000" kern="1200" baseline="0" dirty="0" smtClean="0">
                          <a:solidFill>
                            <a:schemeClr val="tx1"/>
                          </a:solidFill>
                          <a:latin typeface="+mn-lt"/>
                          <a:ea typeface="+mn-ea"/>
                          <a:cs typeface="+mn-cs"/>
                        </a:rPr>
                        <a:t> </a:t>
                      </a:r>
                      <a:r>
                        <a:rPr lang="ru-RU" sz="2000" kern="1200" baseline="0" dirty="0" smtClean="0">
                          <a:solidFill>
                            <a:schemeClr val="tx1"/>
                          </a:solidFill>
                          <a:latin typeface="+mn-lt"/>
                          <a:ea typeface="+mn-ea"/>
                          <a:cs typeface="+mn-cs"/>
                        </a:rPr>
                        <a:t>сопутствующая терапия (ацетилсалициловая кислота, нестероидные противовоспалительные </a:t>
                      </a:r>
                      <a:r>
                        <a:rPr lang="ru-RU" sz="2000" kern="1200" baseline="0" dirty="0" err="1" smtClean="0">
                          <a:solidFill>
                            <a:schemeClr val="tx1"/>
                          </a:solidFill>
                          <a:latin typeface="+mn-lt"/>
                          <a:ea typeface="+mn-ea"/>
                          <a:cs typeface="+mn-cs"/>
                        </a:rPr>
                        <a:t>препараты,итд</a:t>
                      </a:r>
                      <a:r>
                        <a:rPr lang="ru-RU" sz="2000" kern="1200" baseline="0" dirty="0" smtClean="0">
                          <a:solidFill>
                            <a:schemeClr val="tx1"/>
                          </a:solidFill>
                          <a:latin typeface="+mn-lt"/>
                          <a:ea typeface="+mn-ea"/>
                          <a:cs typeface="+mn-cs"/>
                        </a:rPr>
                        <a:t>.), </a:t>
                      </a:r>
                      <a:endParaRPr lang="en-US" sz="20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2000" kern="1200" baseline="0" dirty="0" smtClean="0">
                          <a:solidFill>
                            <a:schemeClr val="tx1"/>
                          </a:solidFill>
                          <a:latin typeface="+mn-lt"/>
                          <a:ea typeface="+mn-ea"/>
                          <a:cs typeface="+mn-cs"/>
                        </a:rPr>
                        <a:t> </a:t>
                      </a:r>
                      <a:r>
                        <a:rPr lang="ru-RU" sz="2000" kern="1200" baseline="0" dirty="0" smtClean="0">
                          <a:solidFill>
                            <a:schemeClr val="tx1"/>
                          </a:solidFill>
                          <a:latin typeface="+mn-lt"/>
                          <a:ea typeface="+mn-ea"/>
                          <a:cs typeface="+mn-cs"/>
                        </a:rPr>
                        <a:t>алкоголь, и т. д.]</a:t>
                      </a:r>
                    </a:p>
                  </a:txBody>
                  <a:tcPr marL="88285" marR="88285" marT="46784" marB="46784" anchor="ctr" horzOverflow="overflow">
                    <a:lnL>
                      <a:noFill/>
                    </a:lnL>
                    <a:lnR w="285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AEAEA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34" charset="-128"/>
                          <a:cs typeface="Tahoma" pitchFamily="34" charset="0"/>
                        </a:rPr>
                        <a:t>IIa</a:t>
                      </a:r>
                      <a:endParaRPr kumimoji="0" lang="en-US" sz="2000" b="0"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endParaRPr>
                    </a:p>
                  </a:txBody>
                  <a:tcPr marL="88285" marR="88285" marT="46784" marB="4678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AEAEAE"/>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rPr>
                        <a:t>B</a:t>
                      </a:r>
                    </a:p>
                  </a:txBody>
                  <a:tcPr marL="88285" marR="88285" marT="46784" marB="46784" anchor="ctr" horzOverflow="overflow">
                    <a:lnL w="28575" cap="flat" cmpd="sng" algn="ctr">
                      <a:noFill/>
                      <a:prstDash val="solid"/>
                      <a:round/>
                      <a:headEnd type="none" w="med" len="med"/>
                      <a:tailEnd type="none" w="med" len="med"/>
                    </a:lnL>
                    <a:lnR>
                      <a:noFill/>
                    </a:lnR>
                    <a:lnT w="19050" cap="flat" cmpd="sng" algn="ctr">
                      <a:solidFill>
                        <a:schemeClr val="accent1"/>
                      </a:solidFill>
                      <a:prstDash val="solid"/>
                      <a:round/>
                      <a:headEnd type="none" w="med" len="med"/>
                      <a:tailEnd type="none" w="med" len="med"/>
                    </a:lnT>
                    <a:lnB w="12700" cap="flat" cmpd="sng" algn="ctr">
                      <a:solidFill>
                        <a:srgbClr val="AEAEAE"/>
                      </a:solidFill>
                      <a:prstDash val="solid"/>
                      <a:round/>
                      <a:headEnd type="none" w="med" len="med"/>
                      <a:tailEnd type="none" w="med" len="med"/>
                    </a:lnB>
                    <a:lnTlToBr>
                      <a:noFill/>
                    </a:lnTlToBr>
                    <a:lnBlToTr>
                      <a:noFill/>
                    </a:lnBlToTr>
                    <a:solidFill>
                      <a:schemeClr val="accent2">
                        <a:lumMod val="60000"/>
                        <a:lumOff val="40000"/>
                      </a:schemeClr>
                    </a:solidFill>
                  </a:tcPr>
                </a:tc>
              </a:tr>
              <a:tr h="1493458">
                <a:tc>
                  <a:txBody>
                    <a:bodyPr/>
                    <a:lstStyle/>
                    <a:p>
                      <a:r>
                        <a:rPr lang="ru-RU" sz="2000" kern="1200" baseline="0" dirty="0" smtClean="0">
                          <a:solidFill>
                            <a:schemeClr val="tx1"/>
                          </a:solidFill>
                          <a:latin typeface="+mn-lt"/>
                          <a:ea typeface="+mn-ea"/>
                          <a:cs typeface="+mn-cs"/>
                        </a:rPr>
                        <a:t>Шкалу HAS-BLED следует использовать для выявления модифицируемых</a:t>
                      </a:r>
                      <a:r>
                        <a:rPr lang="en-US" sz="2000" kern="1200" baseline="0" dirty="0" smtClean="0">
                          <a:solidFill>
                            <a:schemeClr val="tx1"/>
                          </a:solidFill>
                          <a:latin typeface="+mn-lt"/>
                          <a:ea typeface="+mn-ea"/>
                          <a:cs typeface="+mn-cs"/>
                        </a:rPr>
                        <a:t>  </a:t>
                      </a:r>
                      <a:r>
                        <a:rPr lang="ru-RU" sz="2000" kern="1200" baseline="0" dirty="0" smtClean="0">
                          <a:solidFill>
                            <a:schemeClr val="tx1"/>
                          </a:solidFill>
                          <a:latin typeface="+mn-lt"/>
                          <a:ea typeface="+mn-ea"/>
                          <a:cs typeface="+mn-cs"/>
                        </a:rPr>
                        <a:t>факторов риска кровотечений, </a:t>
                      </a:r>
                      <a:endParaRPr lang="en-US" sz="2000" kern="1200" baseline="0" dirty="0" smtClean="0">
                        <a:solidFill>
                          <a:schemeClr val="tx1"/>
                        </a:solidFill>
                        <a:latin typeface="+mn-lt"/>
                        <a:ea typeface="+mn-ea"/>
                        <a:cs typeface="+mn-cs"/>
                      </a:endParaRPr>
                    </a:p>
                    <a:p>
                      <a:r>
                        <a:rPr lang="ru-RU" sz="2000" kern="1200" baseline="0" dirty="0" smtClean="0">
                          <a:solidFill>
                            <a:schemeClr val="tx1"/>
                          </a:solidFill>
                          <a:latin typeface="+mn-lt"/>
                          <a:ea typeface="+mn-ea"/>
                          <a:cs typeface="+mn-cs"/>
                        </a:rPr>
                        <a:t>но она </a:t>
                      </a:r>
                      <a:r>
                        <a:rPr lang="ru-RU" sz="2000" b="1" kern="1200" baseline="0" dirty="0" smtClean="0">
                          <a:solidFill>
                            <a:schemeClr val="tx1"/>
                          </a:solidFill>
                          <a:latin typeface="+mn-lt"/>
                          <a:ea typeface="+mn-ea"/>
                          <a:cs typeface="+mn-cs"/>
                        </a:rPr>
                        <a:t>не должна рассматриваться как</a:t>
                      </a:r>
                      <a:r>
                        <a:rPr lang="en-US" sz="2000" b="1" kern="1200" baseline="0" dirty="0" smtClean="0">
                          <a:solidFill>
                            <a:schemeClr val="tx1"/>
                          </a:solidFill>
                          <a:latin typeface="+mn-lt"/>
                          <a:ea typeface="+mn-ea"/>
                          <a:cs typeface="+mn-cs"/>
                        </a:rPr>
                        <a:t> </a:t>
                      </a:r>
                      <a:endParaRPr lang="ru-RU" sz="2000" b="1" kern="1200" baseline="0" dirty="0" smtClean="0">
                        <a:solidFill>
                          <a:schemeClr val="tx1"/>
                        </a:solidFill>
                        <a:latin typeface="+mn-lt"/>
                        <a:ea typeface="+mn-ea"/>
                        <a:cs typeface="+mn-cs"/>
                      </a:endParaRPr>
                    </a:p>
                    <a:p>
                      <a:r>
                        <a:rPr lang="ru-RU" sz="2000" b="1" kern="1200" baseline="0" dirty="0" smtClean="0">
                          <a:solidFill>
                            <a:schemeClr val="tx1"/>
                          </a:solidFill>
                          <a:latin typeface="+mn-lt"/>
                          <a:ea typeface="+mn-ea"/>
                          <a:cs typeface="+mn-cs"/>
                        </a:rPr>
                        <a:t>единственное основание для отказа </a:t>
                      </a:r>
                      <a:endParaRPr lang="en-US" sz="2000" b="1" kern="1200" baseline="0" dirty="0" smtClean="0">
                        <a:solidFill>
                          <a:schemeClr val="tx1"/>
                        </a:solidFill>
                        <a:latin typeface="+mn-lt"/>
                        <a:ea typeface="+mn-ea"/>
                        <a:cs typeface="+mn-cs"/>
                      </a:endParaRPr>
                    </a:p>
                    <a:p>
                      <a:r>
                        <a:rPr lang="ru-RU" sz="2000" kern="1200" baseline="0" dirty="0" smtClean="0">
                          <a:solidFill>
                            <a:schemeClr val="tx1"/>
                          </a:solidFill>
                          <a:latin typeface="+mn-lt"/>
                          <a:ea typeface="+mn-ea"/>
                          <a:cs typeface="+mn-cs"/>
                        </a:rPr>
                        <a:t>от терапии пероральными антикоагулянтами</a:t>
                      </a:r>
                      <a:endParaRPr kumimoji="0" lang="en-GB" sz="2000" b="0"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endParaRPr>
                    </a:p>
                  </a:txBody>
                  <a:tcPr marL="88285" marR="88285" marT="46784" marB="46784" anchor="ctr" horzOverflow="overflow">
                    <a:lnL>
                      <a:noFill/>
                    </a:lnL>
                    <a:lnR w="28575" cap="flat" cmpd="sng" algn="ctr">
                      <a:no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34" charset="-128"/>
                          <a:cs typeface="Tahoma" pitchFamily="34" charset="0"/>
                        </a:rPr>
                        <a:t>IIa</a:t>
                      </a:r>
                      <a:endParaRPr kumimoji="0" lang="en-US" sz="2000" b="0"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endParaRPr>
                    </a:p>
                  </a:txBody>
                  <a:tcPr marL="88285" marR="88285" marT="46784" marB="46784"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rPr>
                        <a:t>B</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34" charset="-128"/>
                        <a:cs typeface="Tahoma" pitchFamily="34" charset="0"/>
                      </a:endParaRPr>
                    </a:p>
                  </a:txBody>
                  <a:tcPr marL="88285" marR="88285" marT="46784" marB="46784" anchor="ctr" horzOverflow="overflow">
                    <a:lnL w="28575" cap="flat" cmpd="sng" algn="ctr">
                      <a:no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37473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lstStyle/>
          <a:p>
            <a:r>
              <a:rPr lang="ru-RU" b="1" dirty="0" smtClean="0">
                <a:solidFill>
                  <a:srgbClr val="C00000"/>
                </a:solidFill>
              </a:rPr>
              <a:t>ИНСУЛЬТ</a:t>
            </a:r>
            <a:endParaRPr lang="ru-RU" b="1" dirty="0">
              <a:solidFill>
                <a:srgbClr val="C00000"/>
              </a:solidFill>
            </a:endParaRPr>
          </a:p>
        </p:txBody>
      </p:sp>
      <p:sp>
        <p:nvSpPr>
          <p:cNvPr id="3" name="Объект 2"/>
          <p:cNvSpPr>
            <a:spLocks noGrp="1"/>
          </p:cNvSpPr>
          <p:nvPr>
            <p:ph idx="1"/>
          </p:nvPr>
        </p:nvSpPr>
        <p:spPr>
          <a:xfrm>
            <a:off x="467544" y="1196752"/>
            <a:ext cx="8280920" cy="5472608"/>
          </a:xfrm>
        </p:spPr>
        <p:txBody>
          <a:bodyPr>
            <a:normAutofit fontScale="92500" lnSpcReduction="10000"/>
          </a:bodyPr>
          <a:lstStyle/>
          <a:p>
            <a:r>
              <a:rPr lang="ru-RU" dirty="0" smtClean="0">
                <a:cs typeface="Aharoni" pitchFamily="2" charset="-79"/>
              </a:rPr>
              <a:t>Ежегодно в мире регистрируется 20 миллионов инсультов, в России – 300 000-400 000 инсультов</a:t>
            </a:r>
          </a:p>
          <a:p>
            <a:r>
              <a:rPr lang="ru-RU" dirty="0" smtClean="0">
                <a:cs typeface="Aharoni" pitchFamily="2" charset="-79"/>
              </a:rPr>
              <a:t>Инсульт - третья по частоте причина смертности и первая по частоте причина стойкой инвалидности в развитых странах</a:t>
            </a:r>
          </a:p>
          <a:p>
            <a:r>
              <a:rPr lang="ru-RU" dirty="0" smtClean="0">
                <a:cs typeface="Aharoni" pitchFamily="2" charset="-79"/>
              </a:rPr>
              <a:t>Инсульт</a:t>
            </a:r>
          </a:p>
          <a:p>
            <a:pPr>
              <a:buFont typeface="Wingdings" pitchFamily="2" charset="2"/>
              <a:buChar char="Ø"/>
            </a:pPr>
            <a:r>
              <a:rPr lang="ru-RU" dirty="0" smtClean="0">
                <a:cs typeface="Aharoni" pitchFamily="2" charset="-79"/>
              </a:rPr>
              <a:t>70-85% ишемический инсульт (инфаркт головного мозга)</a:t>
            </a:r>
          </a:p>
          <a:p>
            <a:pPr>
              <a:buFont typeface="Wingdings" pitchFamily="2" charset="2"/>
              <a:buChar char="Ø"/>
            </a:pPr>
            <a:r>
              <a:rPr lang="ru-RU" dirty="0" smtClean="0">
                <a:cs typeface="Aharoni" pitchFamily="2" charset="-79"/>
              </a:rPr>
              <a:t>15-25% кровоизлияние в мозг</a:t>
            </a:r>
          </a:p>
          <a:p>
            <a:pPr>
              <a:buFont typeface="Wingdings" pitchFamily="2" charset="2"/>
              <a:buChar char="Ø"/>
            </a:pPr>
            <a:r>
              <a:rPr lang="ru-RU" dirty="0" smtClean="0">
                <a:cs typeface="Aharoni" pitchFamily="2" charset="-79"/>
              </a:rPr>
              <a:t>3-5% субарахноидальное кровоизлияние</a:t>
            </a:r>
            <a:endParaRPr lang="ru-RU" dirty="0">
              <a:cs typeface="Aharoni" pitchFamily="2" charset="-79"/>
            </a:endParaRPr>
          </a:p>
        </p:txBody>
      </p:sp>
    </p:spTree>
    <p:extLst>
      <p:ext uri="{BB962C8B-B14F-4D97-AF65-F5344CB8AC3E}">
        <p14:creationId xmlns:p14="http://schemas.microsoft.com/office/powerpoint/2010/main" val="257751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latin typeface="Times New Roman" pitchFamily="18" charset="0"/>
                <a:cs typeface="Times New Roman" pitchFamily="18" charset="0"/>
              </a:rPr>
              <a:t>Кардиоэмболический</a:t>
            </a:r>
            <a:r>
              <a:rPr lang="ru-RU" b="1" dirty="0">
                <a:latin typeface="Times New Roman" pitchFamily="18" charset="0"/>
                <a:cs typeface="Times New Roman" pitchFamily="18" charset="0"/>
              </a:rPr>
              <a:t> инсульт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Прямоугольник 2"/>
          <p:cNvSpPr/>
          <p:nvPr/>
        </p:nvSpPr>
        <p:spPr>
          <a:xfrm>
            <a:off x="107504" y="1844824"/>
            <a:ext cx="8856984" cy="3108543"/>
          </a:xfrm>
          <a:prstGeom prst="rect">
            <a:avLst/>
          </a:prstGeom>
        </p:spPr>
        <p:txBody>
          <a:bodyPr wrap="square">
            <a:spAutoFit/>
          </a:bodyPr>
          <a:lstStyle/>
          <a:p>
            <a:r>
              <a:rPr lang="ru-RU" sz="2800" dirty="0" smtClean="0">
                <a:latin typeface="Times New Roman" pitchFamily="18" charset="0"/>
                <a:cs typeface="Times New Roman" pitchFamily="18" charset="0"/>
              </a:rPr>
              <a:t>Непрямые </a:t>
            </a:r>
            <a:r>
              <a:rPr lang="ru-RU" sz="2800" dirty="0">
                <a:latin typeface="Times New Roman" pitchFamily="18" charset="0"/>
                <a:cs typeface="Times New Roman" pitchFamily="18" charset="0"/>
              </a:rPr>
              <a:t>антикоагулянты (</a:t>
            </a:r>
            <a:r>
              <a:rPr lang="ru-RU" sz="2800" dirty="0" err="1">
                <a:latin typeface="Times New Roman" pitchFamily="18" charset="0"/>
                <a:cs typeface="Times New Roman" pitchFamily="18" charset="0"/>
              </a:rPr>
              <a:t>варфарин</a:t>
            </a:r>
            <a:r>
              <a:rPr lang="ru-RU" sz="2800" dirty="0">
                <a:latin typeface="Times New Roman" pitchFamily="18" charset="0"/>
                <a:cs typeface="Times New Roman" pitchFamily="18" charset="0"/>
              </a:rPr>
              <a:t> – поддержание международного нормализующего отношения на уровне 2-3), при неклапанной фибрилляции предсердий </a:t>
            </a:r>
            <a:endParaRPr lang="ru-RU" sz="2800" dirty="0" smtClean="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Н</a:t>
            </a:r>
            <a:r>
              <a:rPr lang="ru-RU" sz="2800" dirty="0" smtClean="0">
                <a:latin typeface="Times New Roman" pitchFamily="18" charset="0"/>
                <a:cs typeface="Times New Roman" pitchFamily="18" charset="0"/>
              </a:rPr>
              <a:t>овые </a:t>
            </a:r>
            <a:r>
              <a:rPr lang="ru-RU" sz="2800" dirty="0">
                <a:latin typeface="Times New Roman" pitchFamily="18" charset="0"/>
                <a:cs typeface="Times New Roman" pitchFamily="18" charset="0"/>
              </a:rPr>
              <a:t>пероральные антикоагулянты </a:t>
            </a:r>
            <a:r>
              <a:rPr lang="ru-RU" sz="2800" dirty="0" err="1">
                <a:latin typeface="Times New Roman" pitchFamily="18" charset="0"/>
                <a:cs typeface="Times New Roman" pitchFamily="18" charset="0"/>
              </a:rPr>
              <a:t>дабигатран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прадакса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ривароксабан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ксарелто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апиксабан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эликвис</a:t>
            </a:r>
            <a:r>
              <a:rPr lang="ru-RU" sz="2800" dirty="0">
                <a:latin typeface="Times New Roman" pitchFamily="18" charset="0"/>
                <a:cs typeface="Times New Roman" pitchFamily="18" charset="0"/>
              </a:rPr>
              <a:t>)</a:t>
            </a:r>
          </a:p>
        </p:txBody>
      </p:sp>
    </p:spTree>
    <p:extLst>
      <p:ext uri="{BB962C8B-B14F-4D97-AF65-F5344CB8AC3E}">
        <p14:creationId xmlns:p14="http://schemas.microsoft.com/office/powerpoint/2010/main" val="201088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348880"/>
          </a:xfrm>
        </p:spPr>
        <p:txBody>
          <a:bodyPr>
            <a:noAutofit/>
          </a:bodyPr>
          <a:lstStyle/>
          <a:p>
            <a:r>
              <a:rPr lang="ru-RU" sz="2400" b="1" dirty="0">
                <a:solidFill>
                  <a:srgbClr val="C00000"/>
                </a:solidFill>
              </a:rPr>
              <a:t>Рекомендации по профилактике ишемического инсульта на основе использования </a:t>
            </a:r>
            <a:r>
              <a:rPr lang="ru-RU" sz="2400" b="1" dirty="0" err="1">
                <a:solidFill>
                  <a:srgbClr val="C00000"/>
                </a:solidFill>
              </a:rPr>
              <a:t>статинов</a:t>
            </a:r>
            <a:r>
              <a:rPr lang="ru-RU" sz="2400" b="1" dirty="0">
                <a:solidFill>
                  <a:srgbClr val="C00000"/>
                </a:solidFill>
              </a:rPr>
              <a:t> </a:t>
            </a:r>
            <a:r>
              <a:rPr lang="en-US" sz="1800" i="1" dirty="0" err="1"/>
              <a:t>Kernan</a:t>
            </a:r>
            <a:r>
              <a:rPr lang="en-US" sz="1800" i="1" dirty="0"/>
              <a:t> W.N., </a:t>
            </a:r>
            <a:r>
              <a:rPr lang="en-US" sz="1800" i="1" dirty="0" err="1"/>
              <a:t>Ovbiagele</a:t>
            </a:r>
            <a:r>
              <a:rPr lang="en-US" sz="1800" i="1" dirty="0"/>
              <a:t> B., Black H. R. et al. Guidelines for the Prevention of Stroke in Patients With Stroke and Transient Ischemic Attack: A Guideline for Healthcare Professionals From the American Heart Association/American Stroke Association // Stroke. published online May 1, 2014 DOI: 10.1161/STR.0000000000000024</a:t>
            </a:r>
            <a:endParaRPr lang="ru-RU" sz="1800" i="1" dirty="0"/>
          </a:p>
        </p:txBody>
      </p:sp>
      <p:sp>
        <p:nvSpPr>
          <p:cNvPr id="3" name="Прямоугольник 2"/>
          <p:cNvSpPr/>
          <p:nvPr/>
        </p:nvSpPr>
        <p:spPr>
          <a:xfrm>
            <a:off x="120761" y="1988840"/>
            <a:ext cx="9023239" cy="4893647"/>
          </a:xfrm>
          <a:prstGeom prst="rect">
            <a:avLst/>
          </a:prstGeom>
        </p:spPr>
        <p:txBody>
          <a:bodyPr wrap="square">
            <a:spAutoFit/>
          </a:bodyPr>
          <a:lstStyle/>
          <a:p>
            <a:pPr marL="342900" indent="-342900">
              <a:buFont typeface="Arial" pitchFamily="34" charset="0"/>
              <a:buChar char="•"/>
            </a:pPr>
            <a:r>
              <a:rPr lang="ru-RU" sz="2400" dirty="0" smtClean="0"/>
              <a:t>Лечение </a:t>
            </a:r>
            <a:r>
              <a:rPr lang="ru-RU" sz="2400" dirty="0" err="1"/>
              <a:t>статинами</a:t>
            </a:r>
            <a:r>
              <a:rPr lang="ru-RU" sz="2400" dirty="0"/>
              <a:t> рекомендуется при повышении уровня холестерина липопротеидов низкой плотности выше 100 мг/</a:t>
            </a:r>
            <a:r>
              <a:rPr lang="ru-RU" sz="2400" dirty="0" err="1"/>
              <a:t>дл</a:t>
            </a:r>
            <a:r>
              <a:rPr lang="ru-RU" sz="2400" dirty="0"/>
              <a:t>, при наличии или без клинических проявлений атеросклероза в других сосудистых бассейнах </a:t>
            </a:r>
            <a:r>
              <a:rPr lang="ru-RU" sz="2400" b="1" dirty="0"/>
              <a:t>I B </a:t>
            </a:r>
            <a:endParaRPr lang="ru-RU" sz="2400" dirty="0"/>
          </a:p>
          <a:p>
            <a:pPr marL="342900" indent="-342900">
              <a:buFont typeface="Arial" pitchFamily="34" charset="0"/>
              <a:buChar char="•"/>
            </a:pPr>
            <a:endParaRPr lang="ru-RU" sz="2400" dirty="0"/>
          </a:p>
          <a:p>
            <a:pPr marL="342900" indent="-342900">
              <a:buFont typeface="Arial" pitchFamily="34" charset="0"/>
              <a:buChar char="•"/>
            </a:pPr>
            <a:r>
              <a:rPr lang="ru-RU" sz="2400" dirty="0" smtClean="0"/>
              <a:t>Лечение </a:t>
            </a:r>
            <a:r>
              <a:rPr lang="ru-RU" sz="2400" dirty="0" err="1"/>
              <a:t>статинами</a:t>
            </a:r>
            <a:r>
              <a:rPr lang="ru-RU" sz="2400" dirty="0"/>
              <a:t> рекомендуется даже при уровне холестерина липопротеидов низкой плотности меньше 100 мг/</a:t>
            </a:r>
            <a:r>
              <a:rPr lang="ru-RU" sz="2400" dirty="0" err="1"/>
              <a:t>дл</a:t>
            </a:r>
            <a:r>
              <a:rPr lang="ru-RU" sz="2400" dirty="0"/>
              <a:t> и отсутствии клинических проявлений атеросклероза в других сосудистых бассейнах </a:t>
            </a:r>
            <a:r>
              <a:rPr lang="ru-RU" sz="2400" b="1" dirty="0"/>
              <a:t>I C </a:t>
            </a:r>
            <a:endParaRPr lang="ru-RU" sz="2400" dirty="0"/>
          </a:p>
          <a:p>
            <a:pPr marL="342900" indent="-342900">
              <a:buFont typeface="Arial" pitchFamily="34" charset="0"/>
              <a:buChar char="•"/>
            </a:pPr>
            <a:endParaRPr lang="ru-RU" sz="2400" dirty="0"/>
          </a:p>
          <a:p>
            <a:pPr marL="342900" indent="-342900">
              <a:buFont typeface="Arial" pitchFamily="34" charset="0"/>
              <a:buChar char="•"/>
            </a:pPr>
            <a:r>
              <a:rPr lang="ru-RU" sz="2400" dirty="0" smtClean="0"/>
              <a:t>Пациенты </a:t>
            </a:r>
            <a:r>
              <a:rPr lang="ru-RU" sz="2400" dirty="0"/>
              <a:t>должны получать лечение в соответствии с рекомендациями по лечению сопутствующих заболеваний, включая изменение образа жизни и диету </a:t>
            </a:r>
            <a:r>
              <a:rPr lang="ru-RU" sz="2400" b="1" dirty="0"/>
              <a:t>I A </a:t>
            </a:r>
            <a:endParaRPr lang="ru-RU" sz="2400" dirty="0"/>
          </a:p>
        </p:txBody>
      </p:sp>
    </p:spTree>
    <p:extLst>
      <p:ext uri="{BB962C8B-B14F-4D97-AF65-F5344CB8AC3E}">
        <p14:creationId xmlns:p14="http://schemas.microsoft.com/office/powerpoint/2010/main" val="219910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966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10" y="11266"/>
            <a:ext cx="9131990" cy="1257494"/>
          </a:xfrm>
        </p:spPr>
        <p:txBody>
          <a:bodyPr>
            <a:noAutofit/>
          </a:bodyPr>
          <a:lstStyle/>
          <a:p>
            <a:r>
              <a:rPr lang="ru-RU" sz="2400" b="1" dirty="0">
                <a:solidFill>
                  <a:srgbClr val="C00000"/>
                </a:solidFill>
              </a:rPr>
              <a:t>Эффективность каротидной </a:t>
            </a:r>
            <a:r>
              <a:rPr lang="ru-RU" sz="2400" b="1" dirty="0" err="1">
                <a:solidFill>
                  <a:srgbClr val="C00000"/>
                </a:solidFill>
              </a:rPr>
              <a:t>эндартерэктомии</a:t>
            </a:r>
            <a:r>
              <a:rPr lang="ru-RU" sz="2400" b="1" dirty="0">
                <a:solidFill>
                  <a:srgbClr val="C00000"/>
                </a:solidFill>
              </a:rPr>
              <a:t> у больных, перенесших ТИА или ишемический инсульт, в зависимости от времени выполнения операции </a:t>
            </a:r>
            <a:r>
              <a:rPr lang="ru-RU" sz="2000" dirty="0" smtClean="0"/>
              <a:t>(</a:t>
            </a:r>
            <a:r>
              <a:rPr lang="ru-RU" sz="2000" dirty="0"/>
              <a:t>по </a:t>
            </a:r>
            <a:r>
              <a:rPr lang="ru-RU" sz="2000" dirty="0" err="1"/>
              <a:t>Rothwell</a:t>
            </a:r>
            <a:r>
              <a:rPr lang="ru-RU" sz="2000" dirty="0"/>
              <a:t> P.M., </a:t>
            </a:r>
            <a:r>
              <a:rPr lang="ru-RU" sz="2000" dirty="0" err="1"/>
              <a:t>Eliasziw</a:t>
            </a:r>
            <a:r>
              <a:rPr lang="ru-RU" sz="2000" dirty="0"/>
              <a:t> M. </a:t>
            </a:r>
            <a:r>
              <a:rPr lang="ru-RU" sz="2000" dirty="0" smtClean="0"/>
              <a:t>2004</a:t>
            </a:r>
            <a:r>
              <a:rPr lang="ru-RU" sz="2000" dirty="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568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97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36496" cy="1988840"/>
          </a:xfrm>
        </p:spPr>
        <p:txBody>
          <a:bodyPr>
            <a:noAutofit/>
          </a:bodyPr>
          <a:lstStyle/>
          <a:p>
            <a:pPr algn="l"/>
            <a:r>
              <a:rPr lang="ru-RU" sz="2800" b="1" dirty="0">
                <a:solidFill>
                  <a:srgbClr val="C00000"/>
                </a:solidFill>
              </a:rPr>
              <a:t>Рекомендации по вторичной профилактике ишемического инсульта (США, 2014</a:t>
            </a:r>
            <a:r>
              <a:rPr lang="ru-RU" sz="2000" dirty="0"/>
              <a:t>) </a:t>
            </a:r>
            <a:r>
              <a:rPr lang="ru-RU" sz="2000" dirty="0" smtClean="0"/>
              <a:t/>
            </a:r>
            <a:br>
              <a:rPr lang="ru-RU" sz="2000" dirty="0" smtClean="0"/>
            </a:br>
            <a:r>
              <a:rPr lang="en-US" sz="1600" dirty="0" smtClean="0"/>
              <a:t>Guidelines </a:t>
            </a:r>
            <a:r>
              <a:rPr lang="en-US" sz="1600" dirty="0"/>
              <a:t>for the Prevention of Stroke in Patients With Stroke or Transient Ischemic Attack A Guideline for Healthcare Professionals From the American Heart Association/American Stroke Association // Stroke. 20114; Downloaded from http://stroke.ahajournals.org/ by guest on May 15, 2014</a:t>
            </a:r>
            <a:endParaRPr lang="ru-RU" sz="1600" dirty="0"/>
          </a:p>
        </p:txBody>
      </p:sp>
      <p:sp>
        <p:nvSpPr>
          <p:cNvPr id="3" name="Прямоугольник 2"/>
          <p:cNvSpPr/>
          <p:nvPr/>
        </p:nvSpPr>
        <p:spPr>
          <a:xfrm>
            <a:off x="40788" y="1938457"/>
            <a:ext cx="5323300" cy="4893647"/>
          </a:xfrm>
          <a:prstGeom prst="rect">
            <a:avLst/>
          </a:prstGeom>
        </p:spPr>
        <p:txBody>
          <a:bodyPr wrap="square">
            <a:spAutoFit/>
          </a:bodyPr>
          <a:lstStyle/>
          <a:p>
            <a:pPr marL="342900" indent="-342900">
              <a:buFont typeface="Arial" pitchFamily="34" charset="0"/>
              <a:buChar char="•"/>
            </a:pPr>
            <a:r>
              <a:rPr lang="ru-RU" sz="2400" dirty="0" smtClean="0"/>
              <a:t>В тех </a:t>
            </a:r>
            <a:r>
              <a:rPr lang="ru-RU" sz="2400" dirty="0"/>
              <a:t>случаях, когда предполагается наличие </a:t>
            </a:r>
            <a:r>
              <a:rPr lang="ru-RU" sz="2400" dirty="0" smtClean="0"/>
              <a:t>нарушения сна и дыхания во сне, </a:t>
            </a:r>
            <a:r>
              <a:rPr lang="ru-RU" sz="2400" dirty="0"/>
              <a:t>имеется вероятность их эффективного лечения, показано исследование ночного сна для диагностики сонных апноэ (</a:t>
            </a:r>
            <a:r>
              <a:rPr lang="ru-RU" sz="2400" dirty="0" err="1"/>
              <a:t>IIb</a:t>
            </a:r>
            <a:r>
              <a:rPr lang="ru-RU" sz="2400" dirty="0"/>
              <a:t> B); </a:t>
            </a:r>
          </a:p>
          <a:p>
            <a:pPr marL="342900" indent="-342900">
              <a:buFont typeface="Arial" pitchFamily="34" charset="0"/>
              <a:buChar char="•"/>
            </a:pPr>
            <a:endParaRPr lang="ru-RU" sz="2400" dirty="0"/>
          </a:p>
          <a:p>
            <a:pPr marL="342900" indent="-342900">
              <a:buFont typeface="Arial" pitchFamily="34" charset="0"/>
              <a:buChar char="•"/>
            </a:pPr>
            <a:r>
              <a:rPr lang="ru-RU" sz="2400" dirty="0" smtClean="0"/>
              <a:t>В </a:t>
            </a:r>
            <a:r>
              <a:rPr lang="ru-RU" sz="2400" dirty="0"/>
              <a:t>случаях сонных апноэ при показаниях следует использовать аппараты для поддержания постоянного положительного давления в дыхательных путях во время сна (</a:t>
            </a:r>
            <a:r>
              <a:rPr lang="ru-RU" sz="2400" dirty="0" err="1"/>
              <a:t>IIb</a:t>
            </a:r>
            <a:r>
              <a:rPr lang="ru-RU" sz="2400" dirty="0"/>
              <a:t> B).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48102"/>
            <a:ext cx="3407684" cy="219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409" y="4146323"/>
            <a:ext cx="3581041" cy="268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247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fontScale="90000"/>
          </a:bodyPr>
          <a:lstStyle/>
          <a:p>
            <a:r>
              <a:rPr lang="ru-RU" b="1" dirty="0">
                <a:solidFill>
                  <a:srgbClr val="C00000"/>
                </a:solidFill>
              </a:rPr>
              <a:t>Вторичная профилактика ишемического инсульта</a:t>
            </a:r>
            <a:endParaRPr lang="ru-RU" dirty="0">
              <a:solidFill>
                <a:srgbClr val="C00000"/>
              </a:solidFill>
            </a:endParaRPr>
          </a:p>
        </p:txBody>
      </p:sp>
      <p:sp>
        <p:nvSpPr>
          <p:cNvPr id="3" name="Объект 2"/>
          <p:cNvSpPr>
            <a:spLocks noGrp="1"/>
          </p:cNvSpPr>
          <p:nvPr>
            <p:ph idx="1"/>
          </p:nvPr>
        </p:nvSpPr>
        <p:spPr>
          <a:xfrm>
            <a:off x="179512" y="1268760"/>
            <a:ext cx="8964488" cy="5589240"/>
          </a:xfrm>
        </p:spPr>
        <p:txBody>
          <a:bodyPr>
            <a:normAutofit fontScale="55000" lnSpcReduction="20000"/>
          </a:bodyPr>
          <a:lstStyle/>
          <a:p>
            <a:endParaRPr lang="ru-RU" dirty="0"/>
          </a:p>
          <a:p>
            <a:pPr marL="0" indent="0">
              <a:buNone/>
            </a:pPr>
            <a:r>
              <a:rPr lang="ru-RU" sz="3800" b="1" dirty="0">
                <a:latin typeface="Times New Roman" pitchFamily="18" charset="0"/>
                <a:cs typeface="Times New Roman" pitchFamily="18" charset="0"/>
              </a:rPr>
              <a:t>Нелекарственные средства: </a:t>
            </a:r>
            <a:r>
              <a:rPr lang="ru-RU" sz="3800" dirty="0">
                <a:latin typeface="Times New Roman" pitchFamily="18" charset="0"/>
                <a:cs typeface="Times New Roman" pitchFamily="18" charset="0"/>
              </a:rPr>
              <a:t>отказ от злоупотребления алкоголем и курения, рациональное питание, достаточная физическая активность </a:t>
            </a:r>
            <a:endParaRPr lang="ru-RU" sz="3800" dirty="0" smtClean="0">
              <a:latin typeface="Times New Roman" pitchFamily="18" charset="0"/>
              <a:cs typeface="Times New Roman" pitchFamily="18" charset="0"/>
            </a:endParaRPr>
          </a:p>
          <a:p>
            <a:pPr marL="0" indent="0">
              <a:buNone/>
            </a:pPr>
            <a:endParaRPr lang="ru-RU" sz="3800" dirty="0">
              <a:latin typeface="Times New Roman" pitchFamily="18" charset="0"/>
              <a:cs typeface="Times New Roman" pitchFamily="18" charset="0"/>
            </a:endParaRPr>
          </a:p>
          <a:p>
            <a:r>
              <a:rPr lang="ru-RU" sz="3800" dirty="0" smtClean="0">
                <a:latin typeface="Times New Roman" pitchFamily="18" charset="0"/>
                <a:cs typeface="Times New Roman" pitchFamily="18" charset="0"/>
              </a:rPr>
              <a:t>Нормализация </a:t>
            </a:r>
            <a:r>
              <a:rPr lang="ru-RU" sz="3800" dirty="0">
                <a:latin typeface="Times New Roman" pitchFamily="18" charset="0"/>
                <a:cs typeface="Times New Roman" pitchFamily="18" charset="0"/>
              </a:rPr>
              <a:t>артериального давления, </a:t>
            </a:r>
            <a:r>
              <a:rPr lang="ru-RU" sz="3800" dirty="0" err="1">
                <a:latin typeface="Times New Roman" pitchFamily="18" charset="0"/>
                <a:cs typeface="Times New Roman" pitchFamily="18" charset="0"/>
              </a:rPr>
              <a:t>антигипертензивная</a:t>
            </a:r>
            <a:r>
              <a:rPr lang="ru-RU" sz="3800" dirty="0">
                <a:latin typeface="Times New Roman" pitchFamily="18" charset="0"/>
                <a:cs typeface="Times New Roman" pitchFamily="18" charset="0"/>
              </a:rPr>
              <a:t> терапия </a:t>
            </a:r>
          </a:p>
          <a:p>
            <a:endParaRPr lang="ru-RU" sz="3800" dirty="0">
              <a:latin typeface="Times New Roman" pitchFamily="18" charset="0"/>
              <a:cs typeface="Times New Roman" pitchFamily="18" charset="0"/>
            </a:endParaRPr>
          </a:p>
          <a:p>
            <a:pPr marL="0" indent="0">
              <a:buNone/>
            </a:pPr>
            <a:r>
              <a:rPr lang="ru-RU" sz="3800" b="1" dirty="0" err="1">
                <a:latin typeface="Times New Roman" pitchFamily="18" charset="0"/>
                <a:cs typeface="Times New Roman" pitchFamily="18" charset="0"/>
              </a:rPr>
              <a:t>Н</a:t>
            </a:r>
            <a:r>
              <a:rPr lang="ru-RU" sz="3800" b="1" dirty="0" err="1" smtClean="0">
                <a:latin typeface="Times New Roman" pitchFamily="18" charset="0"/>
                <a:cs typeface="Times New Roman" pitchFamily="18" charset="0"/>
              </a:rPr>
              <a:t>екардиоэмболический</a:t>
            </a:r>
            <a:r>
              <a:rPr lang="ru-RU" sz="3800" b="1" dirty="0" smtClean="0">
                <a:latin typeface="Times New Roman" pitchFamily="18" charset="0"/>
                <a:cs typeface="Times New Roman" pitchFamily="18" charset="0"/>
              </a:rPr>
              <a:t> </a:t>
            </a:r>
            <a:r>
              <a:rPr lang="ru-RU" sz="3800" b="1" dirty="0">
                <a:latin typeface="Times New Roman" pitchFamily="18" charset="0"/>
                <a:cs typeface="Times New Roman" pitchFamily="18" charset="0"/>
              </a:rPr>
              <a:t>инсульт </a:t>
            </a:r>
            <a:endParaRPr lang="ru-RU" sz="3800" dirty="0">
              <a:latin typeface="Times New Roman" pitchFamily="18" charset="0"/>
              <a:cs typeface="Times New Roman" pitchFamily="18" charset="0"/>
            </a:endParaRPr>
          </a:p>
          <a:p>
            <a:r>
              <a:rPr lang="ru-RU" sz="3800" dirty="0">
                <a:latin typeface="Times New Roman" pitchFamily="18" charset="0"/>
                <a:cs typeface="Times New Roman" pitchFamily="18" charset="0"/>
              </a:rPr>
              <a:t>1.Антитромбоцитарные средства (аспирин, </a:t>
            </a:r>
            <a:r>
              <a:rPr lang="ru-RU" sz="3800" dirty="0" err="1">
                <a:latin typeface="Times New Roman" pitchFamily="18" charset="0"/>
                <a:cs typeface="Times New Roman" pitchFamily="18" charset="0"/>
              </a:rPr>
              <a:t>клопидогрел</a:t>
            </a:r>
            <a:r>
              <a:rPr lang="ru-RU" sz="3800" dirty="0">
                <a:latin typeface="Times New Roman" pitchFamily="18" charset="0"/>
                <a:cs typeface="Times New Roman" pitchFamily="18" charset="0"/>
              </a:rPr>
              <a:t>, </a:t>
            </a:r>
            <a:r>
              <a:rPr lang="ru-RU" sz="3800" dirty="0" err="1">
                <a:latin typeface="Times New Roman" pitchFamily="18" charset="0"/>
                <a:cs typeface="Times New Roman" pitchFamily="18" charset="0"/>
              </a:rPr>
              <a:t>агренокс</a:t>
            </a:r>
            <a:r>
              <a:rPr lang="ru-RU" sz="3800" dirty="0">
                <a:latin typeface="Times New Roman" pitchFamily="18" charset="0"/>
                <a:cs typeface="Times New Roman" pitchFamily="18" charset="0"/>
              </a:rPr>
              <a:t>) </a:t>
            </a:r>
          </a:p>
          <a:p>
            <a:r>
              <a:rPr lang="ru-RU" sz="3800" dirty="0">
                <a:latin typeface="Times New Roman" pitchFamily="18" charset="0"/>
                <a:cs typeface="Times New Roman" pitchFamily="18" charset="0"/>
              </a:rPr>
              <a:t>2.Каротидная </a:t>
            </a:r>
            <a:r>
              <a:rPr lang="ru-RU" sz="3800" dirty="0" err="1">
                <a:latin typeface="Times New Roman" pitchFamily="18" charset="0"/>
                <a:cs typeface="Times New Roman" pitchFamily="18" charset="0"/>
              </a:rPr>
              <a:t>эндартерэктомия</a:t>
            </a:r>
            <a:r>
              <a:rPr lang="ru-RU" sz="3800" dirty="0">
                <a:latin typeface="Times New Roman" pitchFamily="18" charset="0"/>
                <a:cs typeface="Times New Roman" pitchFamily="18" charset="0"/>
              </a:rPr>
              <a:t> или </a:t>
            </a:r>
            <a:r>
              <a:rPr lang="ru-RU" sz="3800" dirty="0" err="1">
                <a:latin typeface="Times New Roman" pitchFamily="18" charset="0"/>
                <a:cs typeface="Times New Roman" pitchFamily="18" charset="0"/>
              </a:rPr>
              <a:t>стентирование</a:t>
            </a:r>
            <a:r>
              <a:rPr lang="ru-RU" sz="3800" dirty="0">
                <a:latin typeface="Times New Roman" pitchFamily="18" charset="0"/>
                <a:cs typeface="Times New Roman" pitchFamily="18" charset="0"/>
              </a:rPr>
              <a:t> </a:t>
            </a:r>
          </a:p>
          <a:p>
            <a:r>
              <a:rPr lang="ru-RU" sz="3800" dirty="0">
                <a:latin typeface="Times New Roman" pitchFamily="18" charset="0"/>
                <a:cs typeface="Times New Roman" pitchFamily="18" charset="0"/>
              </a:rPr>
              <a:t>3.Статины </a:t>
            </a:r>
          </a:p>
          <a:p>
            <a:endParaRPr lang="ru-RU" sz="3800" dirty="0">
              <a:latin typeface="Times New Roman" pitchFamily="18" charset="0"/>
              <a:cs typeface="Times New Roman" pitchFamily="18" charset="0"/>
            </a:endParaRPr>
          </a:p>
          <a:p>
            <a:pPr marL="0" indent="0">
              <a:buNone/>
            </a:pPr>
            <a:r>
              <a:rPr lang="ru-RU" sz="3800" b="1" dirty="0" err="1" smtClean="0">
                <a:latin typeface="Times New Roman" pitchFamily="18" charset="0"/>
                <a:cs typeface="Times New Roman" pitchFamily="18" charset="0"/>
              </a:rPr>
              <a:t>Кардиоэмболический</a:t>
            </a:r>
            <a:r>
              <a:rPr lang="ru-RU" sz="3800" b="1" dirty="0" smtClean="0">
                <a:latin typeface="Times New Roman" pitchFamily="18" charset="0"/>
                <a:cs typeface="Times New Roman" pitchFamily="18" charset="0"/>
              </a:rPr>
              <a:t> </a:t>
            </a:r>
            <a:r>
              <a:rPr lang="ru-RU" sz="3800" b="1" dirty="0">
                <a:latin typeface="Times New Roman" pitchFamily="18" charset="0"/>
                <a:cs typeface="Times New Roman" pitchFamily="18" charset="0"/>
              </a:rPr>
              <a:t>инсульт </a:t>
            </a:r>
            <a:endParaRPr lang="ru-RU" sz="3800" dirty="0">
              <a:latin typeface="Times New Roman" pitchFamily="18" charset="0"/>
              <a:cs typeface="Times New Roman" pitchFamily="18" charset="0"/>
            </a:endParaRPr>
          </a:p>
          <a:p>
            <a:r>
              <a:rPr lang="ru-RU" sz="3800" dirty="0">
                <a:latin typeface="Times New Roman" pitchFamily="18" charset="0"/>
                <a:cs typeface="Times New Roman" pitchFamily="18" charset="0"/>
              </a:rPr>
              <a:t>Непрямые антикоагулянты (</a:t>
            </a:r>
            <a:r>
              <a:rPr lang="ru-RU" sz="3800" dirty="0" err="1">
                <a:latin typeface="Times New Roman" pitchFamily="18" charset="0"/>
                <a:cs typeface="Times New Roman" pitchFamily="18" charset="0"/>
              </a:rPr>
              <a:t>варфарин</a:t>
            </a:r>
            <a:r>
              <a:rPr lang="ru-RU" sz="3800" dirty="0">
                <a:latin typeface="Times New Roman" pitchFamily="18" charset="0"/>
                <a:cs typeface="Times New Roman" pitchFamily="18" charset="0"/>
              </a:rPr>
              <a:t> – поддержание международного нормализующего отношения на уровне 2-3), при неклапанной фибрилляции предсердий </a:t>
            </a:r>
          </a:p>
          <a:p>
            <a:r>
              <a:rPr lang="ru-RU" sz="3800" dirty="0">
                <a:latin typeface="Times New Roman" pitchFamily="18" charset="0"/>
                <a:cs typeface="Times New Roman" pitchFamily="18" charset="0"/>
              </a:rPr>
              <a:t>новые пероральные антикоагулянты </a:t>
            </a:r>
            <a:r>
              <a:rPr lang="ru-RU" sz="3800" dirty="0" err="1">
                <a:latin typeface="Times New Roman" pitchFamily="18" charset="0"/>
                <a:cs typeface="Times New Roman" pitchFamily="18" charset="0"/>
              </a:rPr>
              <a:t>дабигатран</a:t>
            </a:r>
            <a:r>
              <a:rPr lang="ru-RU" sz="3800" dirty="0">
                <a:latin typeface="Times New Roman" pitchFamily="18" charset="0"/>
                <a:cs typeface="Times New Roman" pitchFamily="18" charset="0"/>
              </a:rPr>
              <a:t> (</a:t>
            </a:r>
            <a:r>
              <a:rPr lang="ru-RU" sz="3800" dirty="0" err="1">
                <a:latin typeface="Times New Roman" pitchFamily="18" charset="0"/>
                <a:cs typeface="Times New Roman" pitchFamily="18" charset="0"/>
              </a:rPr>
              <a:t>прадакса</a:t>
            </a:r>
            <a:r>
              <a:rPr lang="ru-RU" sz="3800" dirty="0">
                <a:latin typeface="Times New Roman" pitchFamily="18" charset="0"/>
                <a:cs typeface="Times New Roman" pitchFamily="18" charset="0"/>
              </a:rPr>
              <a:t>), </a:t>
            </a:r>
            <a:r>
              <a:rPr lang="ru-RU" sz="3800" dirty="0" err="1">
                <a:latin typeface="Times New Roman" pitchFamily="18" charset="0"/>
                <a:cs typeface="Times New Roman" pitchFamily="18" charset="0"/>
              </a:rPr>
              <a:t>ривароксабан</a:t>
            </a:r>
            <a:r>
              <a:rPr lang="ru-RU" sz="3800" dirty="0">
                <a:latin typeface="Times New Roman" pitchFamily="18" charset="0"/>
                <a:cs typeface="Times New Roman" pitchFamily="18" charset="0"/>
              </a:rPr>
              <a:t> (</a:t>
            </a:r>
            <a:r>
              <a:rPr lang="ru-RU" sz="3800" dirty="0" err="1">
                <a:latin typeface="Times New Roman" pitchFamily="18" charset="0"/>
                <a:cs typeface="Times New Roman" pitchFamily="18" charset="0"/>
              </a:rPr>
              <a:t>ксарелто</a:t>
            </a:r>
            <a:r>
              <a:rPr lang="ru-RU" sz="3800" dirty="0">
                <a:latin typeface="Times New Roman" pitchFamily="18" charset="0"/>
                <a:cs typeface="Times New Roman" pitchFamily="18" charset="0"/>
              </a:rPr>
              <a:t>), </a:t>
            </a:r>
            <a:r>
              <a:rPr lang="ru-RU" sz="3800" dirty="0" err="1">
                <a:latin typeface="Times New Roman" pitchFamily="18" charset="0"/>
                <a:cs typeface="Times New Roman" pitchFamily="18" charset="0"/>
              </a:rPr>
              <a:t>апиксабан</a:t>
            </a:r>
            <a:r>
              <a:rPr lang="ru-RU" sz="3800" dirty="0">
                <a:latin typeface="Times New Roman" pitchFamily="18" charset="0"/>
                <a:cs typeface="Times New Roman" pitchFamily="18" charset="0"/>
              </a:rPr>
              <a:t> (</a:t>
            </a:r>
            <a:r>
              <a:rPr lang="ru-RU" sz="3800" dirty="0" err="1">
                <a:latin typeface="Times New Roman" pitchFamily="18" charset="0"/>
                <a:cs typeface="Times New Roman" pitchFamily="18" charset="0"/>
              </a:rPr>
              <a:t>эликвис</a:t>
            </a:r>
            <a:r>
              <a:rPr lang="ru-RU" sz="3800" dirty="0">
                <a:latin typeface="Times New Roman" pitchFamily="18" charset="0"/>
                <a:cs typeface="Times New Roman" pitchFamily="18" charset="0"/>
              </a:rPr>
              <a:t>)</a:t>
            </a:r>
          </a:p>
        </p:txBody>
      </p:sp>
    </p:spTree>
    <p:extLst>
      <p:ext uri="{BB962C8B-B14F-4D97-AF65-F5344CB8AC3E}">
        <p14:creationId xmlns:p14="http://schemas.microsoft.com/office/powerpoint/2010/main" val="1967491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6322714"/>
          </a:xfrm>
        </p:spPr>
        <p:txBody>
          <a:bodyPr/>
          <a:lstStyle/>
          <a:p>
            <a:r>
              <a:rPr lang="ru-RU" dirty="0" smtClean="0"/>
              <a:t>В настоящее время установлено, что у пациентов . Выживших после инсульта, вероятность повторного ОНМК достигает 30%. В течение первого месяца повторный ишемический инсульт развивается  у 2-3 % выживших, в первый год у 10-16%. Затем около 5% ежегодно.</a:t>
            </a:r>
            <a:endParaRPr lang="ru-RU" dirty="0"/>
          </a:p>
        </p:txBody>
      </p:sp>
      <p:sp>
        <p:nvSpPr>
          <p:cNvPr id="3" name="Прямоугольник 2"/>
          <p:cNvSpPr/>
          <p:nvPr/>
        </p:nvSpPr>
        <p:spPr>
          <a:xfrm>
            <a:off x="24199" y="6289736"/>
            <a:ext cx="9130145" cy="646331"/>
          </a:xfrm>
          <a:prstGeom prst="rect">
            <a:avLst/>
          </a:prstGeom>
        </p:spPr>
        <p:txBody>
          <a:bodyPr wrap="square">
            <a:spAutoFit/>
          </a:bodyPr>
          <a:lstStyle/>
          <a:p>
            <a:r>
              <a:rPr lang="en-US" dirty="0" err="1"/>
              <a:t>Neto</a:t>
            </a:r>
            <a:r>
              <a:rPr lang="en-US" dirty="0"/>
              <a:t> J.I.S. et al. Cerebral infarction in patients aged 15 to 40 years</a:t>
            </a:r>
            <a:r>
              <a:rPr lang="en-US" dirty="0"/>
              <a:t/>
            </a:r>
            <a:br>
              <a:rPr lang="en-US" dirty="0"/>
            </a:br>
            <a:r>
              <a:rPr lang="en-US" dirty="0"/>
              <a:t>// Stroke.-1996.-V. 27, N 11. - P. 2016 - 2019.</a:t>
            </a:r>
            <a:endParaRPr lang="ru-RU" dirty="0"/>
          </a:p>
        </p:txBody>
      </p:sp>
    </p:spTree>
    <p:extLst>
      <p:ext uri="{BB962C8B-B14F-4D97-AF65-F5344CB8AC3E}">
        <p14:creationId xmlns:p14="http://schemas.microsoft.com/office/powerpoint/2010/main" val="962511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t>Летальность в течение 5 лет в зависимости от регулярности лечения у больных, перенесших ишемический инсульт (</a:t>
            </a:r>
            <a:r>
              <a:rPr lang="ru-RU" sz="2400" dirty="0"/>
              <a:t>Вербицкая С.В., Парфенов В.А Неврологический журнал 2011, № 1, С. 17-21)</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84795"/>
            <a:ext cx="8211844" cy="30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83568" y="1772816"/>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Регулярный прием </a:t>
            </a:r>
            <a:endParaRPr lang="ru-RU" b="1" dirty="0">
              <a:solidFill>
                <a:schemeClr val="tx1"/>
              </a:solidFill>
            </a:endParaRPr>
          </a:p>
        </p:txBody>
      </p:sp>
      <p:sp>
        <p:nvSpPr>
          <p:cNvPr id="5" name="Прямоугольник 4"/>
          <p:cNvSpPr/>
          <p:nvPr/>
        </p:nvSpPr>
        <p:spPr>
          <a:xfrm>
            <a:off x="5004048" y="1772816"/>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Нерегулярный прием </a:t>
            </a:r>
            <a:endParaRPr lang="ru-RU" b="1" dirty="0">
              <a:solidFill>
                <a:schemeClr val="tx1"/>
              </a:solidFill>
            </a:endParaRPr>
          </a:p>
        </p:txBody>
      </p:sp>
    </p:spTree>
    <p:extLst>
      <p:ext uri="{BB962C8B-B14F-4D97-AF65-F5344CB8AC3E}">
        <p14:creationId xmlns:p14="http://schemas.microsoft.com/office/powerpoint/2010/main" val="2089255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229600" cy="1143000"/>
          </a:xfrm>
        </p:spPr>
        <p:txBody>
          <a:bodyPr>
            <a:noAutofit/>
          </a:bodyPr>
          <a:lstStyle/>
          <a:p>
            <a:r>
              <a:rPr lang="ru-RU" sz="3200" b="1" dirty="0">
                <a:solidFill>
                  <a:srgbClr val="C00000"/>
                </a:solidFill>
              </a:rPr>
              <a:t>Основные направления ведения больного, перенесшего ишемический инсульт </a:t>
            </a:r>
            <a:endParaRPr lang="ru-RU" sz="3200" dirty="0">
              <a:solidFill>
                <a:srgbClr val="C00000"/>
              </a:solidFill>
            </a:endParaRPr>
          </a:p>
        </p:txBody>
      </p:sp>
      <p:sp>
        <p:nvSpPr>
          <p:cNvPr id="3" name="Прямоугольник 2"/>
          <p:cNvSpPr/>
          <p:nvPr/>
        </p:nvSpPr>
        <p:spPr>
          <a:xfrm>
            <a:off x="251520" y="1124744"/>
            <a:ext cx="8568952" cy="4524315"/>
          </a:xfrm>
          <a:prstGeom prst="rect">
            <a:avLst/>
          </a:prstGeom>
        </p:spPr>
        <p:txBody>
          <a:bodyPr wrap="square">
            <a:spAutoFit/>
          </a:bodyPr>
          <a:lstStyle/>
          <a:p>
            <a:r>
              <a:rPr lang="ru-RU" sz="2400" b="1" dirty="0" smtClean="0"/>
              <a:t>Профилактика </a:t>
            </a:r>
            <a:r>
              <a:rPr lang="ru-RU" sz="2400" b="1" dirty="0"/>
              <a:t>повторного инсульта и других сердечно-сосудистых заболеваний </a:t>
            </a:r>
            <a:endParaRPr lang="ru-RU" sz="2400" dirty="0"/>
          </a:p>
          <a:p>
            <a:endParaRPr lang="ru-RU" sz="2400" dirty="0"/>
          </a:p>
          <a:p>
            <a:r>
              <a:rPr lang="ru-RU" sz="2400" dirty="0" smtClean="0"/>
              <a:t>Реабилитация </a:t>
            </a:r>
            <a:r>
              <a:rPr lang="ru-RU" sz="2400" dirty="0"/>
              <a:t>после инсульта: двигательные нарушения, расстройства речи, болевые синдромы </a:t>
            </a:r>
          </a:p>
          <a:p>
            <a:endParaRPr lang="ru-RU" sz="2400" dirty="0"/>
          </a:p>
          <a:p>
            <a:r>
              <a:rPr lang="ru-RU" sz="2400" dirty="0" smtClean="0"/>
              <a:t>Бытовая</a:t>
            </a:r>
            <a:r>
              <a:rPr lang="ru-RU" sz="2400" dirty="0"/>
              <a:t>, социальная и профессиональная реабилитация </a:t>
            </a:r>
          </a:p>
          <a:p>
            <a:endParaRPr lang="ru-RU" sz="2400" dirty="0"/>
          </a:p>
          <a:p>
            <a:r>
              <a:rPr lang="ru-RU" sz="2400" dirty="0" smtClean="0"/>
              <a:t>Лечение эпилепсии</a:t>
            </a:r>
          </a:p>
          <a:p>
            <a:endParaRPr lang="ru-RU" sz="2400" dirty="0"/>
          </a:p>
          <a:p>
            <a:r>
              <a:rPr lang="ru-RU" sz="2400" b="1" dirty="0" smtClean="0"/>
              <a:t>Терапия когнитивных нарушений</a:t>
            </a:r>
            <a:endParaRPr lang="ru-RU" sz="2400" dirty="0" smtClean="0"/>
          </a:p>
          <a:p>
            <a:r>
              <a:rPr lang="ru-RU" sz="2400" dirty="0" smtClean="0"/>
              <a:t>Лечение </a:t>
            </a:r>
            <a:r>
              <a:rPr lang="ru-RU" sz="2400" dirty="0"/>
              <a:t>депрессии и других психических </a:t>
            </a:r>
            <a:r>
              <a:rPr lang="ru-RU" sz="2400" dirty="0" smtClean="0"/>
              <a:t>расстройств</a:t>
            </a:r>
            <a:endParaRPr lang="ru-RU" sz="2400" dirty="0"/>
          </a:p>
        </p:txBody>
      </p:sp>
    </p:spTree>
    <p:extLst>
      <p:ext uri="{BB962C8B-B14F-4D97-AF65-F5344CB8AC3E}">
        <p14:creationId xmlns:p14="http://schemas.microsoft.com/office/powerpoint/2010/main" val="2551796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Неврологического </a:t>
            </a:r>
            <a:r>
              <a:rPr lang="ru-RU" dirty="0"/>
              <a:t>отделения Клиники БГМУ в 2013-2015гг.</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111734013"/>
              </p:ext>
            </p:extLst>
          </p:nvPr>
        </p:nvGraphicFramePr>
        <p:xfrm>
          <a:off x="539552" y="1844824"/>
          <a:ext cx="8229600" cy="13817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ru-RU" dirty="0"/>
                    </a:p>
                  </a:txBody>
                  <a:tcPr/>
                </a:tc>
                <a:tc>
                  <a:txBody>
                    <a:bodyPr/>
                    <a:lstStyle/>
                    <a:p>
                      <a:r>
                        <a:rPr lang="ru-RU" dirty="0" smtClean="0"/>
                        <a:t>2013</a:t>
                      </a:r>
                      <a:endParaRPr lang="ru-RU" dirty="0"/>
                    </a:p>
                  </a:txBody>
                  <a:tcPr/>
                </a:tc>
                <a:tc>
                  <a:txBody>
                    <a:bodyPr/>
                    <a:lstStyle/>
                    <a:p>
                      <a:r>
                        <a:rPr lang="ru-RU" dirty="0" smtClean="0"/>
                        <a:t>2014</a:t>
                      </a:r>
                      <a:endParaRPr lang="ru-RU" dirty="0"/>
                    </a:p>
                  </a:txBody>
                  <a:tcPr/>
                </a:tc>
                <a:tc>
                  <a:txBody>
                    <a:bodyPr/>
                    <a:lstStyle/>
                    <a:p>
                      <a:r>
                        <a:rPr lang="ru-RU" dirty="0" smtClean="0"/>
                        <a:t>2015</a:t>
                      </a:r>
                      <a:endParaRPr lang="ru-RU" dirty="0"/>
                    </a:p>
                  </a:txBody>
                  <a:tcPr/>
                </a:tc>
              </a:tr>
              <a:tr h="370840">
                <a:tc>
                  <a:txBody>
                    <a:bodyPr/>
                    <a:lstStyle/>
                    <a:p>
                      <a:r>
                        <a:rPr lang="ru-RU" dirty="0" smtClean="0"/>
                        <a:t>ОНМК</a:t>
                      </a:r>
                      <a:endParaRPr lang="ru-RU" dirty="0"/>
                    </a:p>
                  </a:txBody>
                  <a:tcPr/>
                </a:tc>
                <a:tc>
                  <a:txBody>
                    <a:bodyPr/>
                    <a:lstStyle/>
                    <a:p>
                      <a:r>
                        <a:rPr lang="ru-RU" dirty="0" smtClean="0"/>
                        <a:t>31</a:t>
                      </a:r>
                      <a:endParaRPr lang="ru-RU" dirty="0"/>
                    </a:p>
                  </a:txBody>
                  <a:tcPr/>
                </a:tc>
                <a:tc>
                  <a:txBody>
                    <a:bodyPr/>
                    <a:lstStyle/>
                    <a:p>
                      <a:r>
                        <a:rPr lang="ru-RU" dirty="0" smtClean="0"/>
                        <a:t>41</a:t>
                      </a:r>
                      <a:endParaRPr lang="ru-RU" dirty="0"/>
                    </a:p>
                  </a:txBody>
                  <a:tcPr/>
                </a:tc>
                <a:tc>
                  <a:txBody>
                    <a:bodyPr/>
                    <a:lstStyle/>
                    <a:p>
                      <a:r>
                        <a:rPr lang="ru-RU" dirty="0" smtClean="0"/>
                        <a:t>30</a:t>
                      </a:r>
                      <a:endParaRPr lang="ru-RU" dirty="0"/>
                    </a:p>
                  </a:txBody>
                  <a:tcPr/>
                </a:tc>
              </a:tr>
              <a:tr h="370840">
                <a:tc>
                  <a:txBody>
                    <a:bodyPr/>
                    <a:lstStyle/>
                    <a:p>
                      <a:r>
                        <a:rPr lang="ru-RU" dirty="0" smtClean="0"/>
                        <a:t>Последствие ОНМК</a:t>
                      </a:r>
                      <a:endParaRPr lang="ru-RU" dirty="0"/>
                    </a:p>
                  </a:txBody>
                  <a:tcPr/>
                </a:tc>
                <a:tc>
                  <a:txBody>
                    <a:bodyPr/>
                    <a:lstStyle/>
                    <a:p>
                      <a:r>
                        <a:rPr lang="ru-RU" dirty="0" smtClean="0"/>
                        <a:t>27</a:t>
                      </a:r>
                      <a:endParaRPr lang="ru-RU" dirty="0"/>
                    </a:p>
                  </a:txBody>
                  <a:tcPr/>
                </a:tc>
                <a:tc>
                  <a:txBody>
                    <a:bodyPr/>
                    <a:lstStyle/>
                    <a:p>
                      <a:r>
                        <a:rPr lang="ru-RU" dirty="0" smtClean="0"/>
                        <a:t>35</a:t>
                      </a:r>
                      <a:endParaRPr lang="ru-RU" dirty="0"/>
                    </a:p>
                  </a:txBody>
                  <a:tcPr/>
                </a:tc>
                <a:tc>
                  <a:txBody>
                    <a:bodyPr/>
                    <a:lstStyle/>
                    <a:p>
                      <a:r>
                        <a:rPr lang="ru-RU" dirty="0" smtClean="0"/>
                        <a:t>45</a:t>
                      </a:r>
                      <a:endParaRPr lang="ru-RU" dirty="0"/>
                    </a:p>
                  </a:txBody>
                  <a:tcPr/>
                </a:tc>
              </a:tr>
            </a:tbl>
          </a:graphicData>
        </a:graphic>
      </p:graphicFrame>
    </p:spTree>
    <p:extLst>
      <p:ext uri="{BB962C8B-B14F-4D97-AF65-F5344CB8AC3E}">
        <p14:creationId xmlns:p14="http://schemas.microsoft.com/office/powerpoint/2010/main" val="144873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5" y="0"/>
            <a:ext cx="9036496" cy="1008112"/>
          </a:xfrm>
        </p:spPr>
        <p:txBody>
          <a:bodyPr>
            <a:normAutofit/>
          </a:bodyPr>
          <a:lstStyle/>
          <a:p>
            <a:r>
              <a:rPr lang="ru-RU" sz="3600" b="1" dirty="0">
                <a:solidFill>
                  <a:srgbClr val="C00000"/>
                </a:solidFill>
              </a:rPr>
              <a:t>Патогенез церебральных инфарктов и ТИА</a:t>
            </a:r>
            <a:endParaRPr lang="ru-RU" sz="3600" dirty="0">
              <a:solidFill>
                <a:srgbClr val="C0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29" y="908720"/>
            <a:ext cx="2746906" cy="280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17032"/>
            <a:ext cx="2664487"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700497"/>
            <a:ext cx="2915816" cy="301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28750" y="1747099"/>
            <a:ext cx="3383410" cy="923330"/>
          </a:xfrm>
          <a:prstGeom prst="rect">
            <a:avLst/>
          </a:prstGeom>
        </p:spPr>
        <p:txBody>
          <a:bodyPr wrap="square">
            <a:spAutoFit/>
          </a:bodyPr>
          <a:lstStyle/>
          <a:p>
            <a:r>
              <a:rPr lang="ru-RU" b="1" dirty="0"/>
              <a:t>Артериальный тромбоз, поражение крупных артерий (30-40%) </a:t>
            </a:r>
            <a:endParaRPr lang="ru-RU" dirty="0"/>
          </a:p>
        </p:txBody>
      </p:sp>
      <p:sp>
        <p:nvSpPr>
          <p:cNvPr id="5" name="Прямоугольник 4"/>
          <p:cNvSpPr/>
          <p:nvPr/>
        </p:nvSpPr>
        <p:spPr>
          <a:xfrm>
            <a:off x="5580112" y="3747111"/>
            <a:ext cx="3400033" cy="369332"/>
          </a:xfrm>
          <a:prstGeom prst="rect">
            <a:avLst/>
          </a:prstGeom>
        </p:spPr>
        <p:txBody>
          <a:bodyPr wrap="none">
            <a:spAutoFit/>
          </a:bodyPr>
          <a:lstStyle/>
          <a:p>
            <a:r>
              <a:rPr lang="ru-RU" b="1" dirty="0"/>
              <a:t>Кардиальная эмболия (20-30%) </a:t>
            </a:r>
            <a:endParaRPr lang="ru-RU" dirty="0"/>
          </a:p>
        </p:txBody>
      </p:sp>
      <p:sp>
        <p:nvSpPr>
          <p:cNvPr id="6" name="Прямоугольник 5"/>
          <p:cNvSpPr/>
          <p:nvPr/>
        </p:nvSpPr>
        <p:spPr>
          <a:xfrm>
            <a:off x="2708128" y="4437112"/>
            <a:ext cx="2079896" cy="1477328"/>
          </a:xfrm>
          <a:prstGeom prst="rect">
            <a:avLst/>
          </a:prstGeom>
        </p:spPr>
        <p:txBody>
          <a:bodyPr wrap="square">
            <a:spAutoFit/>
          </a:bodyPr>
          <a:lstStyle/>
          <a:p>
            <a:r>
              <a:rPr lang="ru-RU" b="1" dirty="0"/>
              <a:t>Лакунарный </a:t>
            </a:r>
            <a:endParaRPr lang="ru-RU" dirty="0"/>
          </a:p>
          <a:p>
            <a:r>
              <a:rPr lang="ru-RU" b="1" dirty="0"/>
              <a:t>инфаркт, </a:t>
            </a:r>
            <a:endParaRPr lang="ru-RU" dirty="0"/>
          </a:p>
          <a:p>
            <a:r>
              <a:rPr lang="ru-RU" b="1" dirty="0"/>
              <a:t>поражение </a:t>
            </a:r>
            <a:endParaRPr lang="ru-RU" dirty="0"/>
          </a:p>
          <a:p>
            <a:r>
              <a:rPr lang="ru-RU" b="1" dirty="0"/>
              <a:t>мелких артерий </a:t>
            </a:r>
            <a:endParaRPr lang="ru-RU" dirty="0"/>
          </a:p>
          <a:p>
            <a:r>
              <a:rPr lang="ru-RU" b="1" dirty="0"/>
              <a:t>(20-30%) </a:t>
            </a:r>
            <a:endParaRPr lang="ru-RU" dirty="0"/>
          </a:p>
        </p:txBody>
      </p:sp>
      <p:sp>
        <p:nvSpPr>
          <p:cNvPr id="7" name="Прямоугольник 6"/>
          <p:cNvSpPr/>
          <p:nvPr/>
        </p:nvSpPr>
        <p:spPr>
          <a:xfrm>
            <a:off x="5523405" y="4941168"/>
            <a:ext cx="3456384" cy="1200329"/>
          </a:xfrm>
          <a:prstGeom prst="rect">
            <a:avLst/>
          </a:prstGeom>
        </p:spPr>
        <p:txBody>
          <a:bodyPr wrap="square">
            <a:spAutoFit/>
          </a:bodyPr>
          <a:lstStyle/>
          <a:p>
            <a:r>
              <a:rPr lang="ru-RU" b="1" dirty="0"/>
              <a:t>Редкие причины</a:t>
            </a:r>
            <a:r>
              <a:rPr lang="ru-RU" dirty="0"/>
              <a:t>: (5-10%) расслоение артерии, </a:t>
            </a:r>
            <a:r>
              <a:rPr lang="ru-RU" dirty="0" err="1"/>
              <a:t>гиперкоагулопатии</a:t>
            </a:r>
            <a:r>
              <a:rPr lang="ru-RU" dirty="0"/>
              <a:t>, </a:t>
            </a:r>
            <a:r>
              <a:rPr lang="ru-RU" dirty="0" err="1"/>
              <a:t>васкулит</a:t>
            </a:r>
            <a:r>
              <a:rPr lang="ru-RU" dirty="0"/>
              <a:t> и </a:t>
            </a:r>
            <a:r>
              <a:rPr lang="ru-RU" dirty="0" err="1"/>
              <a:t>др</a:t>
            </a:r>
            <a:r>
              <a:rPr lang="ru-RU" dirty="0"/>
              <a:t> </a:t>
            </a:r>
          </a:p>
        </p:txBody>
      </p:sp>
    </p:spTree>
    <p:extLst>
      <p:ext uri="{BB962C8B-B14F-4D97-AF65-F5344CB8AC3E}">
        <p14:creationId xmlns:p14="http://schemas.microsoft.com/office/powerpoint/2010/main" val="52493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22"/>
            <a:ext cx="9161481" cy="685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0" y="-29522"/>
            <a:ext cx="1403648" cy="6887522"/>
          </a:xfrm>
          <a:prstGeom prst="rect">
            <a:avLst/>
          </a:prstGeom>
          <a:pattFill prst="horzBrick">
            <a:fgClr>
              <a:srgbClr val="C00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403648" y="6274259"/>
            <a:ext cx="7740352" cy="584775"/>
          </a:xfrm>
          <a:prstGeom prst="rect">
            <a:avLst/>
          </a:prstGeom>
        </p:spPr>
        <p:txBody>
          <a:bodyPr wrap="square">
            <a:spAutoFit/>
          </a:bodyPr>
          <a:lstStyle/>
          <a:p>
            <a:r>
              <a:rPr lang="ru-RU" dirty="0"/>
              <a:t> </a:t>
            </a:r>
            <a:r>
              <a:rPr lang="ru-RU" sz="1400" dirty="0"/>
              <a:t>Гусев Е.И., Скворцова Е.И., </a:t>
            </a:r>
            <a:r>
              <a:rPr lang="ru-RU" sz="1400" dirty="0" err="1"/>
              <a:t>Стаховская</a:t>
            </a:r>
            <a:r>
              <a:rPr lang="ru-RU" sz="1400" dirty="0"/>
              <a:t> Л.В., </a:t>
            </a:r>
            <a:r>
              <a:rPr lang="ru-RU" sz="1400" dirty="0" err="1"/>
              <a:t>Киликовский</a:t>
            </a:r>
            <a:r>
              <a:rPr lang="ru-RU" sz="1400" dirty="0"/>
              <a:t> В.В., </a:t>
            </a:r>
            <a:r>
              <a:rPr lang="ru-RU" sz="1400" dirty="0" err="1"/>
              <a:t>Айриян</a:t>
            </a:r>
            <a:r>
              <a:rPr lang="ru-RU" sz="1400" dirty="0"/>
              <a:t> Н.Ю. Эпидемиология инсульта в России </a:t>
            </a:r>
            <a:r>
              <a:rPr lang="ru-RU" sz="1400" dirty="0" smtClean="0"/>
              <a:t>- </a:t>
            </a:r>
            <a:r>
              <a:rPr lang="ru-RU" sz="1400" dirty="0"/>
              <a:t>2003. </a:t>
            </a:r>
          </a:p>
        </p:txBody>
      </p:sp>
    </p:spTree>
    <p:extLst>
      <p:ext uri="{BB962C8B-B14F-4D97-AF65-F5344CB8AC3E}">
        <p14:creationId xmlns:p14="http://schemas.microsoft.com/office/powerpoint/2010/main" val="318067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2" y="31723"/>
            <a:ext cx="9125628" cy="68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8372" y="0"/>
            <a:ext cx="1385276" cy="6862665"/>
          </a:xfrm>
          <a:prstGeom prst="rect">
            <a:avLst/>
          </a:prstGeom>
          <a:pattFill prst="horzBrick">
            <a:fgClr>
              <a:srgbClr val="C00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427134" y="6165304"/>
            <a:ext cx="7524328" cy="553998"/>
          </a:xfrm>
          <a:prstGeom prst="rect">
            <a:avLst/>
          </a:prstGeom>
        </p:spPr>
        <p:txBody>
          <a:bodyPr wrap="square">
            <a:spAutoFit/>
          </a:bodyPr>
          <a:lstStyle/>
          <a:p>
            <a:r>
              <a:rPr lang="ru-RU" dirty="0"/>
              <a:t> </a:t>
            </a:r>
            <a:r>
              <a:rPr lang="ru-RU" sz="1200" dirty="0" err="1"/>
              <a:t>Яхно</a:t>
            </a:r>
            <a:r>
              <a:rPr lang="ru-RU" sz="1200" dirty="0"/>
              <a:t> Н. Н., Валенкова В. А. О состоянии медицинской помощи больным с нарушениями мозгового кровообращения // </a:t>
            </a:r>
            <a:r>
              <a:rPr lang="ru-RU" sz="1200" dirty="0" err="1"/>
              <a:t>Неврологич</a:t>
            </a:r>
            <a:r>
              <a:rPr lang="ru-RU" sz="1200" dirty="0"/>
              <a:t>. журнал. – 1999. – №4. – С. 44-45.</a:t>
            </a:r>
            <a:endParaRPr lang="ru-RU" sz="1200" dirty="0"/>
          </a:p>
        </p:txBody>
      </p:sp>
    </p:spTree>
    <p:extLst>
      <p:ext uri="{BB962C8B-B14F-4D97-AF65-F5344CB8AC3E}">
        <p14:creationId xmlns:p14="http://schemas.microsoft.com/office/powerpoint/2010/main" val="196093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ЭКОНОМИЧЕСКИЕ ЗАТРАТЫ НА ИНСУЛЬТ </a:t>
            </a:r>
          </a:p>
        </p:txBody>
      </p:sp>
      <p:sp>
        <p:nvSpPr>
          <p:cNvPr id="3" name="Объект 2"/>
          <p:cNvSpPr>
            <a:spLocks noGrp="1"/>
          </p:cNvSpPr>
          <p:nvPr>
            <p:ph idx="1"/>
          </p:nvPr>
        </p:nvSpPr>
        <p:spPr>
          <a:xfrm>
            <a:off x="395536" y="1627062"/>
            <a:ext cx="8424936" cy="4511008"/>
          </a:xfrm>
        </p:spPr>
        <p:txBody>
          <a:bodyPr>
            <a:normAutofit fontScale="92500" lnSpcReduction="20000"/>
          </a:bodyPr>
          <a:lstStyle/>
          <a:p>
            <a:r>
              <a:rPr lang="ru-RU" dirty="0" smtClean="0"/>
              <a:t>По данным Американской Ассоциации Кардиологов, </a:t>
            </a:r>
            <a:r>
              <a:rPr lang="ru-RU" dirty="0"/>
              <a:t>з</a:t>
            </a:r>
            <a:r>
              <a:rPr lang="ru-RU" dirty="0" smtClean="0"/>
              <a:t>атраты, связанные с инсультом в США, составляют 65,5 миллиардов долларов </a:t>
            </a:r>
            <a:r>
              <a:rPr lang="ru-RU" b="1" dirty="0" smtClean="0">
                <a:solidFill>
                  <a:srgbClr val="C00000"/>
                </a:solidFill>
              </a:rPr>
              <a:t>(1)</a:t>
            </a:r>
          </a:p>
          <a:p>
            <a:r>
              <a:rPr lang="ru-RU" dirty="0" smtClean="0"/>
              <a:t>Согласно Немецкому регистру общие затраты на лечение в  первый год после перенесенного инсульта составляют 18 517 евро </a:t>
            </a:r>
            <a:r>
              <a:rPr lang="ru-RU" b="1" dirty="0" smtClean="0">
                <a:solidFill>
                  <a:srgbClr val="C00000"/>
                </a:solidFill>
              </a:rPr>
              <a:t>(2)</a:t>
            </a:r>
          </a:p>
          <a:p>
            <a:r>
              <a:rPr lang="ru-RU" dirty="0" smtClean="0"/>
              <a:t>В Великобритании снижение частоты госпитализаций в связи с инсультом, обусловленным фибрилляций предсердий, на 15% позволит сэкономить 30 миллионов фунтов в год</a:t>
            </a:r>
            <a:r>
              <a:rPr lang="ru-RU" b="1" dirty="0" smtClean="0">
                <a:solidFill>
                  <a:srgbClr val="C00000"/>
                </a:solidFill>
              </a:rPr>
              <a:t> (3)</a:t>
            </a:r>
            <a:endParaRPr lang="ru-RU" b="1" dirty="0">
              <a:solidFill>
                <a:srgbClr val="C00000"/>
              </a:solidFill>
            </a:endParaRPr>
          </a:p>
        </p:txBody>
      </p:sp>
      <p:sp>
        <p:nvSpPr>
          <p:cNvPr id="4" name="Прямоугольник 3"/>
          <p:cNvSpPr/>
          <p:nvPr/>
        </p:nvSpPr>
        <p:spPr>
          <a:xfrm>
            <a:off x="253658" y="6138069"/>
            <a:ext cx="8208912" cy="646331"/>
          </a:xfrm>
          <a:prstGeom prst="rect">
            <a:avLst/>
          </a:prstGeom>
        </p:spPr>
        <p:txBody>
          <a:bodyPr wrap="square">
            <a:spAutoFit/>
          </a:bodyPr>
          <a:lstStyle/>
          <a:p>
            <a:r>
              <a:rPr lang="en-US" b="1" dirty="0" smtClean="0">
                <a:solidFill>
                  <a:srgbClr val="C00000"/>
                </a:solidFill>
              </a:rPr>
              <a:t>1. </a:t>
            </a:r>
            <a:r>
              <a:rPr lang="en-US" dirty="0" smtClean="0"/>
              <a:t>Rosamond </a:t>
            </a:r>
            <a:r>
              <a:rPr lang="ru-RU" dirty="0" smtClean="0"/>
              <a:t>В, </a:t>
            </a:r>
            <a:r>
              <a:rPr lang="en-US" dirty="0" smtClean="0"/>
              <a:t>et al. Circulation 2008;117:e25-146. </a:t>
            </a:r>
            <a:r>
              <a:rPr lang="en-US" b="1" dirty="0" smtClean="0">
                <a:solidFill>
                  <a:srgbClr val="C00000"/>
                </a:solidFill>
              </a:rPr>
              <a:t>2. </a:t>
            </a:r>
            <a:r>
              <a:rPr lang="en-US" dirty="0" err="1" smtClean="0"/>
              <a:t>Kolominsky-Rabas</a:t>
            </a:r>
            <a:r>
              <a:rPr lang="en-US" dirty="0" smtClean="0"/>
              <a:t> PL, et al. Stroke 2006;37:1179-1183. </a:t>
            </a:r>
            <a:r>
              <a:rPr lang="en-US" b="1" dirty="0" smtClean="0">
                <a:solidFill>
                  <a:srgbClr val="C00000"/>
                </a:solidFill>
              </a:rPr>
              <a:t>3. </a:t>
            </a:r>
            <a:r>
              <a:rPr lang="en-US" dirty="0" smtClean="0"/>
              <a:t>Stewart S, et al. Heart. 2004;90:286-292..</a:t>
            </a:r>
            <a:endParaRPr lang="ru-RU" dirty="0"/>
          </a:p>
        </p:txBody>
      </p:sp>
    </p:spTree>
    <p:extLst>
      <p:ext uri="{BB962C8B-B14F-4D97-AF65-F5344CB8AC3E}">
        <p14:creationId xmlns:p14="http://schemas.microsoft.com/office/powerpoint/2010/main" val="30849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640960" cy="1844824"/>
          </a:xfrm>
        </p:spPr>
        <p:txBody>
          <a:bodyPr>
            <a:noAutofit/>
          </a:bodyPr>
          <a:lstStyle/>
          <a:p>
            <a:r>
              <a:rPr lang="ru-RU" sz="2800" b="1" dirty="0">
                <a:solidFill>
                  <a:srgbClr val="C00000"/>
                </a:solidFill>
              </a:rPr>
              <a:t>Вторичная профилактика инсульта </a:t>
            </a:r>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Нелекарственные </a:t>
            </a:r>
            <a:r>
              <a:rPr lang="ru-RU" sz="2800" b="1" dirty="0">
                <a:solidFill>
                  <a:srgbClr val="C00000"/>
                </a:solidFill>
              </a:rPr>
              <a:t>методы: </a:t>
            </a:r>
            <a:r>
              <a:rPr lang="ru-RU" sz="2800" dirty="0"/>
              <a:t>отказ от курения и злоупотребления алкоголем, диета, достаточная физическая активность</a:t>
            </a:r>
          </a:p>
        </p:txBody>
      </p:sp>
      <p:sp>
        <p:nvSpPr>
          <p:cNvPr id="3" name="Прямоугольник 2"/>
          <p:cNvSpPr/>
          <p:nvPr/>
        </p:nvSpPr>
        <p:spPr>
          <a:xfrm>
            <a:off x="46437" y="1532388"/>
            <a:ext cx="6120680" cy="4893647"/>
          </a:xfrm>
          <a:prstGeom prst="rect">
            <a:avLst/>
          </a:prstGeom>
        </p:spPr>
        <p:txBody>
          <a:bodyPr wrap="square">
            <a:spAutoFit/>
          </a:bodyPr>
          <a:lstStyle/>
          <a:p>
            <a:endParaRPr lang="ru-RU" sz="1600" dirty="0"/>
          </a:p>
          <a:p>
            <a:pPr marL="457200" indent="-457200">
              <a:buFont typeface="Arial" pitchFamily="34" charset="0"/>
              <a:buChar char="•"/>
            </a:pPr>
            <a:r>
              <a:rPr lang="ru-RU" sz="3200" dirty="0"/>
              <a:t>Снижение относительного риска развития повторного инсульта на 30-40% </a:t>
            </a:r>
          </a:p>
          <a:p>
            <a:pPr marL="457200" indent="-457200">
              <a:buFont typeface="Arial" pitchFamily="34" charset="0"/>
              <a:buChar char="•"/>
            </a:pPr>
            <a:endParaRPr lang="ru-RU" sz="3200" dirty="0"/>
          </a:p>
          <a:p>
            <a:pPr marL="457200" indent="-457200">
              <a:buFont typeface="Arial" pitchFamily="34" charset="0"/>
              <a:buChar char="•"/>
            </a:pPr>
            <a:r>
              <a:rPr lang="ru-RU" sz="3200" dirty="0"/>
              <a:t>П</a:t>
            </a:r>
            <a:r>
              <a:rPr lang="ru-RU" sz="3200" dirty="0" smtClean="0"/>
              <a:t>редупреждение </a:t>
            </a:r>
            <a:r>
              <a:rPr lang="ru-RU" sz="3200" dirty="0"/>
              <a:t>инфаркта миокарда и других сердечно-сосудистых </a:t>
            </a:r>
            <a:r>
              <a:rPr lang="ru-RU" sz="3200" dirty="0" smtClean="0"/>
              <a:t>заболеваний</a:t>
            </a:r>
          </a:p>
          <a:p>
            <a:r>
              <a:rPr lang="ru-RU" sz="1600" dirty="0" smtClean="0"/>
              <a:t> </a:t>
            </a:r>
            <a:endParaRPr lang="ru-RU" sz="1600" dirty="0"/>
          </a:p>
          <a:p>
            <a:r>
              <a:rPr lang="en-US" sz="1600" b="1" dirty="0" err="1"/>
              <a:t>Hackam</a:t>
            </a:r>
            <a:r>
              <a:rPr lang="en-US" sz="1600" b="1" dirty="0"/>
              <a:t> D.G. et al., Combining Multiple Approaches for the Secondary Prevention of Vascular Events After Stroke // Stroke. 2007; 38: 1881-1885 </a:t>
            </a:r>
            <a:endParaRPr lang="ru-RU" sz="1600" dirty="0"/>
          </a:p>
        </p:txBody>
      </p:sp>
      <p:pic>
        <p:nvPicPr>
          <p:cNvPr id="3074" name="Picture 2" descr="Картинки по запросу ишемический инсуль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060848"/>
            <a:ext cx="30099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53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quarter" idx="15"/>
          </p:nvPr>
        </p:nvSpPr>
        <p:spPr/>
        <p:txBody>
          <a:bodyPr>
            <a:normAutofit lnSpcReduction="10000"/>
          </a:bodyPr>
          <a:lstStyle/>
          <a:p>
            <a:endParaRPr lang="ru-RU"/>
          </a:p>
        </p:txBody>
      </p:sp>
      <p:sp>
        <p:nvSpPr>
          <p:cNvPr id="5" name="Овал 4"/>
          <p:cNvSpPr/>
          <p:nvPr/>
        </p:nvSpPr>
        <p:spPr>
          <a:xfrm>
            <a:off x="2015716" y="332656"/>
            <a:ext cx="5004556"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Вторичная профилактика инсульта</a:t>
            </a:r>
          </a:p>
          <a:p>
            <a:pPr algn="ctr"/>
            <a:r>
              <a:rPr lang="ru-RU" sz="2400" b="1" dirty="0" smtClean="0"/>
              <a:t>Базируется на стратегии высокого риска</a:t>
            </a:r>
            <a:endParaRPr lang="ru-RU" sz="2400" b="1" dirty="0"/>
          </a:p>
        </p:txBody>
      </p:sp>
      <p:sp>
        <p:nvSpPr>
          <p:cNvPr id="6" name="Прямоугольник 5"/>
          <p:cNvSpPr/>
          <p:nvPr/>
        </p:nvSpPr>
        <p:spPr>
          <a:xfrm>
            <a:off x="2771800" y="3032956"/>
            <a:ext cx="40324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Критерии эффективности</a:t>
            </a:r>
            <a:endParaRPr lang="ru-RU" dirty="0"/>
          </a:p>
        </p:txBody>
      </p:sp>
      <p:sp>
        <p:nvSpPr>
          <p:cNvPr id="7" name="Прямоугольник 6"/>
          <p:cNvSpPr/>
          <p:nvPr/>
        </p:nvSpPr>
        <p:spPr>
          <a:xfrm>
            <a:off x="467544" y="4293096"/>
            <a:ext cx="3096344"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Снижение заболеваемости повторного  ОНМК</a:t>
            </a:r>
            <a:endParaRPr lang="ru-RU" dirty="0"/>
          </a:p>
        </p:txBody>
      </p:sp>
      <p:sp>
        <p:nvSpPr>
          <p:cNvPr id="8" name="Прямоугольник 7"/>
          <p:cNvSpPr/>
          <p:nvPr/>
        </p:nvSpPr>
        <p:spPr>
          <a:xfrm>
            <a:off x="6084168" y="4293096"/>
            <a:ext cx="2592288"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Увеличение продолжительности жизни</a:t>
            </a:r>
            <a:endParaRPr lang="ru-RU" dirty="0"/>
          </a:p>
        </p:txBody>
      </p:sp>
      <p:sp>
        <p:nvSpPr>
          <p:cNvPr id="9" name="Выгнутая влево стрелка 8"/>
          <p:cNvSpPr/>
          <p:nvPr/>
        </p:nvSpPr>
        <p:spPr>
          <a:xfrm>
            <a:off x="629932" y="3032956"/>
            <a:ext cx="1944216" cy="13321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Выгнутая вправо стрелка 9"/>
          <p:cNvSpPr/>
          <p:nvPr/>
        </p:nvSpPr>
        <p:spPr>
          <a:xfrm>
            <a:off x="7020272" y="3140968"/>
            <a:ext cx="1800200" cy="100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95381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6632"/>
            <a:ext cx="7596336" cy="1296144"/>
          </a:xfrm>
        </p:spPr>
        <p:txBody>
          <a:bodyPr>
            <a:normAutofit/>
          </a:bodyPr>
          <a:lstStyle/>
          <a:p>
            <a:r>
              <a:rPr lang="ru-RU" sz="3600" dirty="0" smtClean="0"/>
              <a:t>Профилактика инсульта (вторичная)- артериальная гипертензия (АГ)</a:t>
            </a:r>
            <a:endParaRPr lang="ru-RU" sz="3600" dirty="0"/>
          </a:p>
        </p:txBody>
      </p:sp>
      <p:sp>
        <p:nvSpPr>
          <p:cNvPr id="4" name="Текст 3"/>
          <p:cNvSpPr>
            <a:spLocks noGrp="1"/>
          </p:cNvSpPr>
          <p:nvPr>
            <p:ph type="body" sz="quarter" idx="15"/>
          </p:nvPr>
        </p:nvSpPr>
        <p:spPr/>
        <p:txBody>
          <a:bodyPr>
            <a:normAutofit lnSpcReduction="10000"/>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9116" y="1340768"/>
            <a:ext cx="763488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0"/>
            <a:ext cx="1547664" cy="6858000"/>
          </a:xfrm>
          <a:prstGeom prst="rect">
            <a:avLst/>
          </a:prstGeom>
          <a:pattFill prst="horzBrick">
            <a:fgClr>
              <a:srgbClr val="C00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682133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1921</Words>
  <Application>Microsoft Office PowerPoint</Application>
  <PresentationFormat>Экран (4:3)</PresentationFormat>
  <Paragraphs>261</Paragraphs>
  <Slides>29</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Вторичная профилактика ишемического инсульта</vt:lpstr>
      <vt:lpstr>ИНСУЛЬТ</vt:lpstr>
      <vt:lpstr>Патогенез церебральных инфарктов и ТИА</vt:lpstr>
      <vt:lpstr>Презентация PowerPoint</vt:lpstr>
      <vt:lpstr>Презентация PowerPoint</vt:lpstr>
      <vt:lpstr>ЭКОНОМИЧЕСКИЕ ЗАТРАТЫ НА ИНСУЛЬТ </vt:lpstr>
      <vt:lpstr>Вторичная профилактика инсульта  Нелекарственные методы: отказ от курения и злоупотребления алкоголем, диета, достаточная физическая активность</vt:lpstr>
      <vt:lpstr>Презентация PowerPoint</vt:lpstr>
      <vt:lpstr>Профилактика инсульта (вторичная)- артериальная гипертензия (АГ)</vt:lpstr>
      <vt:lpstr>Профилактика инсульта (вторичная)- артериальная гипертензия (АГ)</vt:lpstr>
      <vt:lpstr>Рекомендации по вторичной профилактике ишемического инсульта  Guidelines for the Prevention of Stroke in Patients With Stroke or Transient Ischemic Attack A Guideline for Healthcare Professionals From the American Heart Association/American Stroke Association // Stroke. 20114; Downloaded from http://stroke.ahajournals.org/ by guest on May 15, 2014</vt:lpstr>
      <vt:lpstr>Презентация PowerPoint</vt:lpstr>
      <vt:lpstr>Результаты снижения САД на 10 мм рт. ст.: влияние на сердечно-сосудистые исходы при исходных цифрах ≥ 140 или &lt; 140 мм рт. ст. </vt:lpstr>
      <vt:lpstr>Презентация PowerPoint</vt:lpstr>
      <vt:lpstr>Шкала CHA2DS2-VASc                                    риски инсульта и кровотечения</vt:lpstr>
      <vt:lpstr>Презентация PowerPoint</vt:lpstr>
      <vt:lpstr>Презентация PowerPoint</vt:lpstr>
      <vt:lpstr>FDA: профиль эффективности и безопасности препарата Дабигатрана , результаты исследования RE-LY</vt:lpstr>
      <vt:lpstr> Высокий риск кровотечения</vt:lpstr>
      <vt:lpstr>Кардиоэмболический инсульт  </vt:lpstr>
      <vt:lpstr>Рекомендации по профилактике ишемического инсульта на основе использования статинов Kernan W.N., Ovbiagele B., Black H. R. et al. Guidelines for the Prevention of Stroke in Patients With Stroke and Transient Ischemic Attack: A Guideline for Healthcare Professionals From the American Heart Association/American Stroke Association // Stroke. published online May 1, 2014 DOI: 10.1161/STR.0000000000000024</vt:lpstr>
      <vt:lpstr>Презентация PowerPoint</vt:lpstr>
      <vt:lpstr>Эффективность каротидной эндартерэктомии у больных, перенесших ТИА или ишемический инсульт, в зависимости от времени выполнения операции (по Rothwell P.M., Eliasziw M. 2004)</vt:lpstr>
      <vt:lpstr>Рекомендации по вторичной профилактике ишемического инсульта (США, 2014)  Guidelines for the Prevention of Stroke in Patients With Stroke or Transient Ischemic Attack A Guideline for Healthcare Professionals From the American Heart Association/American Stroke Association // Stroke. 20114; Downloaded from http://stroke.ahajournals.org/ by guest on May 15, 2014</vt:lpstr>
      <vt:lpstr>Вторичная профилактика ишемического инсульта</vt:lpstr>
      <vt:lpstr>В настоящее время установлено, что у пациентов . Выживших после инсульта, вероятность повторного ОНМК достигает 30%. В течение первого месяца повторный ишемический инсульт развивается  у 2-3 % выживших, в первый год у 10-16%. Затем около 5% ежегодно.</vt:lpstr>
      <vt:lpstr>Летальность в течение 5 лет в зависимости от регулярности лечения у больных, перенесших ишемический инсульт (Вербицкая С.В., Парфенов В.А Неврологический журнал 2011, № 1, С. 17-21)</vt:lpstr>
      <vt:lpstr>Основные направления ведения больного, перенесшего ишемический инсульт </vt:lpstr>
      <vt:lpstr>Неврологического отделения Клиники БГМУ в 2013-2015гг.</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66</cp:revision>
  <dcterms:created xsi:type="dcterms:W3CDTF">2016-08-20T16:37:09Z</dcterms:created>
  <dcterms:modified xsi:type="dcterms:W3CDTF">2016-10-20T16:38:17Z</dcterms:modified>
</cp:coreProperties>
</file>